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4255" r:id="rId2"/>
    <p:sldMasterId id="2147484268" r:id="rId3"/>
    <p:sldMasterId id="2147484301" r:id="rId4"/>
    <p:sldMasterId id="2147484341" r:id="rId5"/>
  </p:sldMasterIdLst>
  <p:notesMasterIdLst>
    <p:notesMasterId r:id="rId40"/>
  </p:notesMasterIdLst>
  <p:handoutMasterIdLst>
    <p:handoutMasterId r:id="rId41"/>
  </p:handoutMasterIdLst>
  <p:sldIdLst>
    <p:sldId id="603" r:id="rId6"/>
    <p:sldId id="466" r:id="rId7"/>
    <p:sldId id="590" r:id="rId8"/>
    <p:sldId id="534" r:id="rId9"/>
    <p:sldId id="535" r:id="rId10"/>
    <p:sldId id="536" r:id="rId11"/>
    <p:sldId id="542" r:id="rId12"/>
    <p:sldId id="544" r:id="rId13"/>
    <p:sldId id="548" r:id="rId14"/>
    <p:sldId id="555" r:id="rId15"/>
    <p:sldId id="552" r:id="rId16"/>
    <p:sldId id="556" r:id="rId17"/>
    <p:sldId id="566" r:id="rId18"/>
    <p:sldId id="557" r:id="rId19"/>
    <p:sldId id="559" r:id="rId20"/>
    <p:sldId id="569" r:id="rId21"/>
    <p:sldId id="560" r:id="rId22"/>
    <p:sldId id="561" r:id="rId23"/>
    <p:sldId id="562" r:id="rId24"/>
    <p:sldId id="564" r:id="rId25"/>
    <p:sldId id="558" r:id="rId26"/>
    <p:sldId id="585" r:id="rId27"/>
    <p:sldId id="605" r:id="rId28"/>
    <p:sldId id="584" r:id="rId29"/>
    <p:sldId id="551" r:id="rId30"/>
    <p:sldId id="489" r:id="rId31"/>
    <p:sldId id="582" r:id="rId32"/>
    <p:sldId id="509" r:id="rId33"/>
    <p:sldId id="511" r:id="rId34"/>
    <p:sldId id="596" r:id="rId35"/>
    <p:sldId id="550" r:id="rId36"/>
    <p:sldId id="601" r:id="rId37"/>
    <p:sldId id="487" r:id="rId38"/>
    <p:sldId id="604" r:id="rId39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DAA600"/>
    <a:srgbClr val="CF660F"/>
    <a:srgbClr val="CF8A0F"/>
    <a:srgbClr val="D23264"/>
    <a:srgbClr val="D00023"/>
    <a:srgbClr val="25AB98"/>
    <a:srgbClr val="1FB5D3"/>
    <a:srgbClr val="DEA900"/>
    <a:srgbClr val="9C0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104" autoAdjust="0"/>
    <p:restoredTop sz="94660"/>
  </p:normalViewPr>
  <p:slideViewPr>
    <p:cSldViewPr>
      <p:cViewPr varScale="1">
        <p:scale>
          <a:sx n="160" d="100"/>
          <a:sy n="160" d="100"/>
        </p:scale>
        <p:origin x="-58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F4C1-C424-4D29-B70F-018786322E1D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9C901-CE91-4D33-9F59-1749BE304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5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>
              <a:defRPr sz="1200"/>
            </a:lvl1pPr>
          </a:lstStyle>
          <a:p>
            <a:fld id="{2BA1186F-9B8C-4CE0-80C3-2EAED4B6212E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5" tIns="45747" rIns="91495" bIns="457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95" tIns="45747" rIns="91495" bIns="4574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>
              <a:defRPr sz="1200"/>
            </a:lvl1pPr>
          </a:lstStyle>
          <a:p>
            <a:fld id="{2049713C-586D-4310-B53A-E878EAD51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9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13C-586D-4310-B53A-E878EAD518D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8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13C-586D-4310-B53A-E878EAD518D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9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13C-586D-4310-B53A-E878EAD518D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6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My First Template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3A94C-9181-4679-B560-5617160749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3A94C-9181-4679-B560-5617160749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3A94C-9181-4679-B560-5617160749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13C-586D-4310-B53A-E878EAD518D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8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DA6704-1DA3-4AB0-AA45-B246B7B966AB}" type="datetimeFigureOut">
              <a:rPr lang="ru-RU" smtClean="0">
                <a:solidFill>
                  <a:srgbClr val="EAEBDE"/>
                </a:solidFill>
              </a:rPr>
              <a:pPr/>
              <a:t>29.09.2016</a:t>
            </a:fld>
            <a:endParaRPr lang="ru-RU">
              <a:solidFill>
                <a:srgbClr val="EAEB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AEB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4A71D1-F400-4418-961C-24DF2818769A}" type="slidenum">
              <a:rPr lang="ru-RU" smtClean="0">
                <a:solidFill>
                  <a:srgbClr val="EAEBDE"/>
                </a:solidFill>
              </a:rPr>
              <a:pPr/>
              <a:t>‹#›</a:t>
            </a:fld>
            <a:endParaRPr lang="ru-RU">
              <a:solidFill>
                <a:srgbClr val="EAEBD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AEBDE">
                        <a:alpha val="60000"/>
                      </a:srgbClr>
                    </a:solidFill>
                  </a:ln>
                  <a:solidFill>
                    <a:srgbClr val="EAEBDE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AEBDE">
                      <a:alpha val="60000"/>
                    </a:srgbClr>
                  </a:solidFill>
                </a:ln>
                <a:solidFill>
                  <a:srgbClr val="EAEBDE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5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8799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47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19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2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64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676A55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676A55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71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8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m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8" cy="19639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891241" y="1454890"/>
            <a:ext cx="1361372" cy="1020791"/>
          </a:xfrm>
          <a:prstGeom prst="ellipse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6"/>
            <a:ext cx="1492222" cy="111890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6"/>
            <a:ext cx="1492222" cy="1118906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712076"/>
            <a:ext cx="1492222" cy="1118906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6"/>
            <a:ext cx="1492222" cy="1118906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97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6"/>
            <a:ext cx="1492222" cy="1118906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6"/>
            <a:ext cx="1492222" cy="1118906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712076"/>
            <a:ext cx="1492222" cy="1118906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6"/>
            <a:ext cx="1492222" cy="111890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905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5043" y="1601929"/>
            <a:ext cx="2433209" cy="1833926"/>
          </a:xfrm>
          <a:prstGeom prst="roundRect">
            <a:avLst>
              <a:gd name="adj" fmla="val 8446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981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4535" y="1555957"/>
            <a:ext cx="1354706" cy="1015793"/>
          </a:xfrm>
          <a:prstGeom prst="roundRect">
            <a:avLst>
              <a:gd name="adj" fmla="val 11041"/>
            </a:avLst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917858" y="1555957"/>
            <a:ext cx="1354706" cy="1015793"/>
          </a:xfrm>
          <a:prstGeom prst="roundRect">
            <a:avLst>
              <a:gd name="adj" fmla="val 13151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461181" y="1555957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06192" y="1555957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604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69669" y="1685573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630151" y="1685573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672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697518" y="2511540"/>
            <a:ext cx="973180" cy="72971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043914" y="1482355"/>
            <a:ext cx="973180" cy="729716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418560" y="2506649"/>
            <a:ext cx="973180" cy="729716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049373" y="3527039"/>
            <a:ext cx="973180" cy="729716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638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88287"/>
            <a:ext cx="9143998" cy="2768468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51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9143998" cy="2874185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60456" y="1681953"/>
            <a:ext cx="3681115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87214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0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22956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1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 Lef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0" y="1609752"/>
            <a:ext cx="2698091" cy="1912514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09753"/>
            <a:ext cx="2698091" cy="191251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Off-page Connector 1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765503" y="1507042"/>
            <a:ext cx="2520524" cy="2792918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522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97281" y="1718339"/>
            <a:ext cx="2437794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608927" y="1718339"/>
            <a:ext cx="2437794" cy="2401981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23" name="Flowchart: Off-page Connector 2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3258582" y="1538698"/>
            <a:ext cx="2735941" cy="2761262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Off-page Connector 3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0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6920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181346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270925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51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601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22263" y="161925"/>
            <a:ext cx="4410075" cy="4819650"/>
          </a:xfrm>
          <a:prstGeom prst="round1Rect">
            <a:avLst>
              <a:gd name="adj" fmla="val 5318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805150" y="162540"/>
            <a:ext cx="4116180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805149" y="3734164"/>
            <a:ext cx="4116180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22250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87214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87214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Off-page Connector 33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5439" y="2960651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507878" y="1730569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628356" y="2960651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59815" y="1730569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20" name="Down Arrow Callout 19"/>
          <p:cNvSpPr/>
          <p:nvPr userDrawn="1"/>
        </p:nvSpPr>
        <p:spPr>
          <a:xfrm>
            <a:off x="365437" y="1722173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400" dirty="0" smtClean="0">
              <a:solidFill>
                <a:srgbClr val="FFFFFF"/>
              </a:solidFill>
              <a:latin typeface="FontAwesome" pitchFamily="2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200" b="1" dirty="0" smtClean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21" name="Up Arrow Callout 20"/>
          <p:cNvSpPr/>
          <p:nvPr userDrawn="1"/>
        </p:nvSpPr>
        <p:spPr>
          <a:xfrm>
            <a:off x="2507876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000" dirty="0" smtClean="0">
              <a:solidFill>
                <a:srgbClr val="FFFFFF"/>
              </a:solidFill>
              <a:latin typeface="FontAwesome" pitchFamily="2" charset="0"/>
            </a:endParaRPr>
          </a:p>
        </p:txBody>
      </p:sp>
      <p:sp>
        <p:nvSpPr>
          <p:cNvPr id="22" name="Down Arrow Callout 21"/>
          <p:cNvSpPr/>
          <p:nvPr userDrawn="1"/>
        </p:nvSpPr>
        <p:spPr>
          <a:xfrm>
            <a:off x="4628355" y="1722173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3" name="Up Arrow Callout 22"/>
          <p:cNvSpPr/>
          <p:nvPr userDrawn="1"/>
        </p:nvSpPr>
        <p:spPr>
          <a:xfrm>
            <a:off x="6759814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6000" dirty="0" smtClean="0">
                <a:solidFill>
                  <a:srgbClr val="FFFFFF"/>
                </a:solidFill>
                <a:latin typeface="FontAwesome" pitchFamily="2" charset="0"/>
              </a:rPr>
              <a:t/>
            </a:r>
            <a:br>
              <a:rPr lang="en-US" sz="6000" dirty="0" smtClean="0">
                <a:solidFill>
                  <a:srgbClr val="FFFFFF"/>
                </a:solidFill>
                <a:latin typeface="FontAwesome" pitchFamily="2" charset="0"/>
              </a:rPr>
            </a:br>
            <a:endParaRPr lang="en-US" sz="1200" b="1" dirty="0" smtClean="0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8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hree Colu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Down Arrow Callout 9"/>
          <p:cNvSpPr/>
          <p:nvPr userDrawn="1"/>
        </p:nvSpPr>
        <p:spPr>
          <a:xfrm>
            <a:off x="4644938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Down Arrow Callout 10"/>
          <p:cNvSpPr/>
          <p:nvPr userDrawn="1"/>
        </p:nvSpPr>
        <p:spPr>
          <a:xfrm>
            <a:off x="2654745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Down Arrow Callout 11"/>
          <p:cNvSpPr/>
          <p:nvPr userDrawn="1"/>
        </p:nvSpPr>
        <p:spPr>
          <a:xfrm>
            <a:off x="6635132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4552" y="1837261"/>
            <a:ext cx="1854144" cy="2419493"/>
          </a:xfrm>
          <a:prstGeom prst="downArrowCallout">
            <a:avLst>
              <a:gd name="adj1" fmla="val 26120"/>
              <a:gd name="adj2" fmla="val 6382"/>
              <a:gd name="adj3" fmla="val 5273"/>
              <a:gd name="adj4" fmla="val 96969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animBg="1"/>
      <p:bldP spid="12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ulom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Off-page Connector 2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72068" y="1621235"/>
            <a:ext cx="3685064" cy="172820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89250" y="1619416"/>
            <a:ext cx="3682682" cy="173002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0" y="679649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0" y="103164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160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36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2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583"/>
            <a:ext cx="9144000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3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951570"/>
            <a:ext cx="6563072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383618"/>
            <a:ext cx="6563072" cy="3110899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6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0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m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8" cy="19639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891241" y="1454890"/>
            <a:ext cx="1361372" cy="1020791"/>
          </a:xfrm>
          <a:prstGeom prst="ellipse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6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6"/>
            <a:ext cx="1492222" cy="111890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6"/>
            <a:ext cx="1492222" cy="1118906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712076"/>
            <a:ext cx="1492222" cy="1118906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6"/>
            <a:ext cx="1492222" cy="1118906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1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712076"/>
            <a:ext cx="1492222" cy="1118906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712076"/>
            <a:ext cx="1492222" cy="1118906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712076"/>
            <a:ext cx="1492222" cy="1118906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712076"/>
            <a:ext cx="1492222" cy="111890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032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5043" y="1601929"/>
            <a:ext cx="2433209" cy="1833926"/>
          </a:xfrm>
          <a:prstGeom prst="roundRect">
            <a:avLst>
              <a:gd name="adj" fmla="val 8446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185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4535" y="1555957"/>
            <a:ext cx="1354706" cy="1015793"/>
          </a:xfrm>
          <a:prstGeom prst="roundRect">
            <a:avLst>
              <a:gd name="adj" fmla="val 11041"/>
            </a:avLst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917858" y="1555957"/>
            <a:ext cx="1354706" cy="1015793"/>
          </a:xfrm>
          <a:prstGeom prst="roundRect">
            <a:avLst>
              <a:gd name="adj" fmla="val 13151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461181" y="1555957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06192" y="1555957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194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69669" y="1685573"/>
            <a:ext cx="1354706" cy="101579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630151" y="1685573"/>
            <a:ext cx="1354706" cy="101579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23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697518" y="2511540"/>
            <a:ext cx="973180" cy="729716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043914" y="1482355"/>
            <a:ext cx="973180" cy="729716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418560" y="2506649"/>
            <a:ext cx="973180" cy="729716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049373" y="3527039"/>
            <a:ext cx="973180" cy="729716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668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88287"/>
            <a:ext cx="9143998" cy="2768468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509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9143998" cy="2874185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60456" y="1681953"/>
            <a:ext cx="3681115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Off-page Connector 1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87214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0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22956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15494"/>
            <a:ext cx="2698091" cy="199318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Off-page Connector 1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1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51367"/>
            <a:ext cx="2602150" cy="132282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 Lef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50" y="1609752"/>
            <a:ext cx="2698091" cy="1912514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609753"/>
            <a:ext cx="2698091" cy="191251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Off-page Connector 1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765503" y="1507042"/>
            <a:ext cx="2520524" cy="2792918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522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97281" y="1718339"/>
            <a:ext cx="2437794" cy="240198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608927" y="1718339"/>
            <a:ext cx="2437794" cy="2401981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23" name="Flowchart: Off-page Connector 22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3258582" y="1538698"/>
            <a:ext cx="2735941" cy="2761262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Off-page Connector 26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797930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Off-page Connector 34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0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547536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6920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181346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270925" y="3012640"/>
            <a:ext cx="2602150" cy="1330526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960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495493"/>
            <a:ext cx="2103120" cy="198356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753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22263" y="161925"/>
            <a:ext cx="4410075" cy="4819650"/>
          </a:xfrm>
          <a:prstGeom prst="round1Rect">
            <a:avLst>
              <a:gd name="adj" fmla="val 5318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805150" y="162540"/>
            <a:ext cx="4116180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805149" y="3734164"/>
            <a:ext cx="4116180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22250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87214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87214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Off-page Connector 33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5439" y="2960651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507878" y="1730569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628356" y="2960651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59815" y="1730569"/>
            <a:ext cx="2007971" cy="133091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20" name="Down Arrow Callout 19"/>
          <p:cNvSpPr/>
          <p:nvPr userDrawn="1"/>
        </p:nvSpPr>
        <p:spPr>
          <a:xfrm>
            <a:off x="365437" y="1722173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400" dirty="0" smtClean="0">
              <a:solidFill>
                <a:srgbClr val="FFFFFF"/>
              </a:solidFill>
              <a:latin typeface="FontAwesome" pitchFamily="2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200" b="1" dirty="0" smtClean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21" name="Up Arrow Callout 20"/>
          <p:cNvSpPr/>
          <p:nvPr userDrawn="1"/>
        </p:nvSpPr>
        <p:spPr>
          <a:xfrm>
            <a:off x="2507876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endParaRPr lang="en-US" sz="4000" dirty="0" smtClean="0">
              <a:solidFill>
                <a:srgbClr val="FFFFFF"/>
              </a:solidFill>
              <a:latin typeface="FontAwesome" pitchFamily="2" charset="0"/>
            </a:endParaRPr>
          </a:p>
        </p:txBody>
      </p:sp>
      <p:sp>
        <p:nvSpPr>
          <p:cNvPr id="22" name="Down Arrow Callout 21"/>
          <p:cNvSpPr/>
          <p:nvPr userDrawn="1"/>
        </p:nvSpPr>
        <p:spPr>
          <a:xfrm>
            <a:off x="4628355" y="1722173"/>
            <a:ext cx="2007972" cy="1497656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3" name="Up Arrow Callout 22"/>
          <p:cNvSpPr/>
          <p:nvPr userDrawn="1"/>
        </p:nvSpPr>
        <p:spPr>
          <a:xfrm>
            <a:off x="6759814" y="2787777"/>
            <a:ext cx="2007972" cy="1512184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6000" dirty="0" smtClean="0">
                <a:solidFill>
                  <a:srgbClr val="FFFFFF"/>
                </a:solidFill>
                <a:latin typeface="FontAwesome" pitchFamily="2" charset="0"/>
              </a:rPr>
              <a:t/>
            </a:r>
            <a:br>
              <a:rPr lang="en-US" sz="6000" dirty="0" smtClean="0">
                <a:solidFill>
                  <a:srgbClr val="FFFFFF"/>
                </a:solidFill>
                <a:latin typeface="FontAwesome" pitchFamily="2" charset="0"/>
              </a:rPr>
            </a:br>
            <a:endParaRPr lang="en-US" sz="1200" b="1" dirty="0" smtClean="0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hree Colu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Off-page Connector 21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Down Arrow Callout 9"/>
          <p:cNvSpPr/>
          <p:nvPr userDrawn="1"/>
        </p:nvSpPr>
        <p:spPr>
          <a:xfrm>
            <a:off x="4644938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Down Arrow Callout 10"/>
          <p:cNvSpPr/>
          <p:nvPr userDrawn="1"/>
        </p:nvSpPr>
        <p:spPr>
          <a:xfrm>
            <a:off x="2654745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Down Arrow Callout 11"/>
          <p:cNvSpPr/>
          <p:nvPr userDrawn="1"/>
        </p:nvSpPr>
        <p:spPr>
          <a:xfrm>
            <a:off x="6635132" y="1837262"/>
            <a:ext cx="1854144" cy="2419493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4552" y="1837261"/>
            <a:ext cx="1854144" cy="2419493"/>
          </a:xfrm>
          <a:prstGeom prst="downArrowCallout">
            <a:avLst>
              <a:gd name="adj1" fmla="val 26120"/>
              <a:gd name="adj2" fmla="val 6382"/>
              <a:gd name="adj3" fmla="val 5273"/>
              <a:gd name="adj4" fmla="val 96969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animBg="1"/>
      <p:bldP spid="12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ulom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Off-page Connector 29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72068" y="1621235"/>
            <a:ext cx="3685064" cy="172820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89250" y="1619416"/>
            <a:ext cx="3682682" cy="173002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insert your image here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0" y="679649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0" y="103164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803700" y="4694145"/>
            <a:ext cx="256327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1626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17" y="4799898"/>
            <a:ext cx="457681" cy="205978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31626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031626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0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324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5231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642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DA6704-1DA3-4AB0-AA45-B246B7B966AB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04A71D1-F400-4418-961C-24DF2818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DA6704-1DA3-4AB0-AA45-B246B7B966AB}" type="datetimeFigureOut">
              <a:rPr lang="ru-RU" smtClean="0">
                <a:solidFill>
                  <a:srgbClr val="676A55"/>
                </a:solidFill>
              </a:rPr>
              <a:pPr/>
              <a:t>29.09.2016</a:t>
            </a:fld>
            <a:endParaRPr lang="ru-RU">
              <a:solidFill>
                <a:srgbClr val="676A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04A71D1-F400-4418-961C-24DF2818769A}" type="slidenum">
              <a:rPr lang="ru-RU" smtClean="0">
                <a:solidFill>
                  <a:srgbClr val="676A55"/>
                </a:solidFill>
              </a:rPr>
              <a:pPr/>
              <a:t>‹#›</a:t>
            </a:fld>
            <a:endParaRPr lang="ru-RU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2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99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  <p:sldLayoutId id="2147484281" r:id="rId13"/>
    <p:sldLayoutId id="2147484282" r:id="rId14"/>
    <p:sldLayoutId id="2147484283" r:id="rId15"/>
    <p:sldLayoutId id="2147484284" r:id="rId16"/>
    <p:sldLayoutId id="2147484285" r:id="rId17"/>
    <p:sldLayoutId id="2147484286" r:id="rId18"/>
    <p:sldLayoutId id="2147484287" r:id="rId19"/>
    <p:sldLayoutId id="2147484288" r:id="rId20"/>
    <p:sldLayoutId id="2147484289" r:id="rId21"/>
    <p:sldLayoutId id="2147484290" r:id="rId22"/>
    <p:sldLayoutId id="2147484291" r:id="rId23"/>
    <p:sldLayoutId id="2147484292" r:id="rId24"/>
    <p:sldLayoutId id="2147484293" r:id="rId25"/>
    <p:sldLayoutId id="2147484294" r:id="rId26"/>
    <p:sldLayoutId id="2147484295" r:id="rId27"/>
    <p:sldLayoutId id="2147484296" r:id="rId28"/>
    <p:sldLayoutId id="2147484297" r:id="rId29"/>
    <p:sldLayoutId id="2147484298" r:id="rId30"/>
    <p:sldLayoutId id="2147484299" r:id="rId31"/>
    <p:sldLayoutId id="2147484300" r:id="rId3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4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0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  <p:sldLayoutId id="2147484364" r:id="rId23"/>
    <p:sldLayoutId id="2147484365" r:id="rId24"/>
    <p:sldLayoutId id="2147484366" r:id="rId25"/>
    <p:sldLayoutId id="2147484367" r:id="rId26"/>
    <p:sldLayoutId id="2147484368" r:id="rId27"/>
    <p:sldLayoutId id="2147484369" r:id="rId28"/>
    <p:sldLayoutId id="2147484370" r:id="rId29"/>
    <p:sldLayoutId id="2147484371" r:id="rId30"/>
    <p:sldLayoutId id="2147484372" r:id="rId31"/>
    <p:sldLayoutId id="2147484373" r:id="rId3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13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jpeg"/><Relationship Id="rId7" Type="http://schemas.openxmlformats.org/officeDocument/2006/relationships/image" Target="../media/image1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5.jpeg"/><Relationship Id="rId7" Type="http://schemas.openxmlformats.org/officeDocument/2006/relationships/image" Target="../media/image1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1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3.png"/><Relationship Id="rId4" Type="http://schemas.openxmlformats.org/officeDocument/2006/relationships/image" Target="../media/image99.jpeg"/><Relationship Id="rId9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3.png"/><Relationship Id="rId7" Type="http://schemas.openxmlformats.org/officeDocument/2006/relationships/image" Target="../media/image10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jpg"/><Relationship Id="rId3" Type="http://schemas.openxmlformats.org/officeDocument/2006/relationships/image" Target="../media/image12.jpeg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3.pn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g"/><Relationship Id="rId4" Type="http://schemas.openxmlformats.org/officeDocument/2006/relationships/image" Target="../media/image13.png"/><Relationship Id="rId9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2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3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5" Type="http://schemas.openxmlformats.org/officeDocument/2006/relationships/image" Target="../media/image42.jpeg"/><Relationship Id="rId10" Type="http://schemas.openxmlformats.org/officeDocument/2006/relationships/image" Target="../media/image37.gif"/><Relationship Id="rId4" Type="http://schemas.openxmlformats.org/officeDocument/2006/relationships/image" Target="../media/image32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3.wdp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3.pn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2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98" y="1931826"/>
            <a:ext cx="2729323" cy="164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83" y="135833"/>
            <a:ext cx="1139773" cy="113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4" y="3615535"/>
            <a:ext cx="6549868" cy="111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0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002681" y="1356544"/>
            <a:ext cx="3528392" cy="3375446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5076056" y="1356544"/>
            <a:ext cx="3638208" cy="3375446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D8F4BE">
                  <a:gamma/>
                  <a:tint val="0"/>
                  <a:invGamma/>
                </a:srgbClr>
              </a:gs>
              <a:gs pos="100000">
                <a:srgbClr val="D8F4BE"/>
              </a:gs>
            </a:gsLst>
            <a:lin ang="2700000" scaled="1"/>
          </a:gradFill>
          <a:ln w="50800">
            <a:solidFill>
              <a:srgbClr val="44988C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4535" y="1710844"/>
            <a:ext cx="363148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3" defTabSz="488950" fontAlgn="base">
              <a:spcBef>
                <a:spcPts val="120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академики 	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lvl="3" defTabSz="488950" fontAlgn="base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члены-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коррес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понденты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	–  80</a:t>
            </a:r>
          </a:p>
          <a:p>
            <a:pPr marL="457200" lvl="3" defTabSz="488950" fontAlgn="base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почетные  	–  29</a:t>
            </a:r>
          </a:p>
          <a:p>
            <a:pPr marL="457200" lvl="3" defTabSz="488950" fontAlgn="base">
              <a:spcBef>
                <a:spcPts val="180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иностранные                 члены  		–  14</a:t>
            </a:r>
          </a:p>
          <a:p>
            <a:pPr marL="1729350" lvl="3" indent="-285750" defTabSz="488950" fontAlgn="base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85240" y="1463701"/>
            <a:ext cx="335056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defTabSz="48895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штатные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сотрудники   –  412</a:t>
            </a:r>
          </a:p>
          <a:p>
            <a:pPr marL="0" lvl="1" defTabSz="488950" fontAlgn="base"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них: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научные сотрудники   </a:t>
            </a:r>
          </a:p>
          <a:p>
            <a:pPr marL="0" lvl="1" algn="r"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305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74%)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488950" fontAlgn="base"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числе: </a:t>
            </a:r>
          </a:p>
          <a:p>
            <a:pPr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докторов наук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46  (15%)</a:t>
            </a:r>
          </a:p>
          <a:p>
            <a:pPr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кандидатов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наук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 defTabSz="488950" fontAlgn="base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138 (45%)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330791"/>
            <a:ext cx="8136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Кадровый состав Академии наук</a:t>
            </a:r>
            <a:endParaRPr lang="ru-RU" sz="32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996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6243162" y="2733768"/>
            <a:ext cx="2649318" cy="1553777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187624" y="2733768"/>
            <a:ext cx="2707616" cy="150019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218230" y="3003798"/>
            <a:ext cx="26336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Естественно-технический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609489" y="2177776"/>
            <a:ext cx="1276371" cy="141665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3017" name="AutoShape 9"/>
          <p:cNvSpPr>
            <a:spLocks noChangeAspect="1" noChangeArrowheads="1" noTextEdit="1"/>
          </p:cNvSpPr>
          <p:nvPr/>
        </p:nvSpPr>
        <p:spPr bwMode="gray">
          <a:xfrm flipH="1">
            <a:off x="5406550" y="2363516"/>
            <a:ext cx="9096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5262075" y="2177776"/>
            <a:ext cx="1276370" cy="141665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920316" y="732844"/>
            <a:ext cx="4189921" cy="1676888"/>
            <a:chOff x="2086" y="1314"/>
            <a:chExt cx="1691" cy="845"/>
          </a:xfrm>
        </p:grpSpPr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42" y="1318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171" y="1344"/>
              <a:ext cx="1515" cy="71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347864" y="915566"/>
            <a:ext cx="33349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Научные </a:t>
            </a:r>
          </a:p>
          <a:p>
            <a:pPr algn="ctr" eaLnBrk="0" hangingPunct="0"/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советы АН РТ</a:t>
            </a:r>
            <a:endParaRPr lang="en-US" sz="30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6249274" y="3003798"/>
            <a:ext cx="26432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Социально-гуманитарный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992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290138" y="1203598"/>
            <a:ext cx="4853862" cy="388843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2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Фундаментальные исследования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татарскому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языкознанию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Составление словарей различных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типов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учебников и УМК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               по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татарскому языку 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литературе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Исследования по истории татарской литературы, фольклористики,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искусства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Текстологическая подготовка </a:t>
            </a:r>
            <a:r>
              <a:rPr lang="ru-RU" sz="1600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арабографических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трудов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 изданию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Описание архивных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фондов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200205" y="771550"/>
            <a:ext cx="1692275" cy="2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1939 году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1171" y="5147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языка, литературы и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искусства </a:t>
            </a:r>
          </a:p>
          <a:p>
            <a:pPr algn="r"/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им</a:t>
            </a:r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Г. Ибрагимова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922724" y="627534"/>
            <a:ext cx="3161195" cy="4308003"/>
            <a:chOff x="916542" y="895970"/>
            <a:chExt cx="3750455" cy="5743447"/>
          </a:xfrm>
        </p:grpSpPr>
        <p:pic>
          <p:nvPicPr>
            <p:cNvPr id="26" name="Рисунок 4"/>
            <p:cNvPicPr>
              <a:picLocks noChangeAspect="1"/>
            </p:cNvPicPr>
            <p:nvPr/>
          </p:nvPicPr>
          <p:blipFill rotWithShape="1">
            <a:blip r:embed="rId4" cstate="print"/>
            <a:srcRect l="9050" t="-1" r="29292" b="17549"/>
            <a:stretch/>
          </p:blipFill>
          <p:spPr bwMode="auto">
            <a:xfrm>
              <a:off x="3158599" y="895970"/>
              <a:ext cx="1395372" cy="1684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Содержимое 5" descr="IMG_0028.JPG"/>
            <p:cNvPicPr>
              <a:picLocks noChangeAspect="1"/>
            </p:cNvPicPr>
            <p:nvPr/>
          </p:nvPicPr>
          <p:blipFill rotWithShape="1">
            <a:blip r:embed="rId5" cstate="print"/>
            <a:srcRect l="4751" t="10213" r="4154" b="7603"/>
            <a:stretch/>
          </p:blipFill>
          <p:spPr>
            <a:xfrm>
              <a:off x="916542" y="895970"/>
              <a:ext cx="2157195" cy="16837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598" y="2871336"/>
              <a:ext cx="944382" cy="16455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02" y="4914370"/>
              <a:ext cx="949812" cy="1679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02" y="2879880"/>
              <a:ext cx="972444" cy="1493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928" y="3524156"/>
              <a:ext cx="971334" cy="1505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83" y="2875461"/>
              <a:ext cx="987714" cy="1680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33" y="4080629"/>
              <a:ext cx="873564" cy="1048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80" y="4868993"/>
              <a:ext cx="1076462" cy="17704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544" y="4944370"/>
              <a:ext cx="923729" cy="1623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80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00206" y="483518"/>
            <a:ext cx="1692275" cy="3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1996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году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83967" y="958442"/>
            <a:ext cx="4680521" cy="398957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«История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 с древнейших времен»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томах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Изучение этнических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проблем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 социологии межэтнических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отношений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Исследования по традиционной этнографии татарского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народа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Изучение истории и теории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национального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образования 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педагогики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проектов по историческому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краеведению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87474"/>
            <a:ext cx="7992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истории им. Ш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kern="0" spc="30" dirty="0" err="1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Марджани</a:t>
            </a:r>
            <a:endParaRPr lang="ru-RU" sz="2000" b="1" kern="0" spc="30" dirty="0" smtClean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3" name="Группа 12"/>
          <p:cNvGrpSpPr/>
          <p:nvPr/>
        </p:nvGrpSpPr>
        <p:grpSpPr>
          <a:xfrm>
            <a:off x="1042299" y="603288"/>
            <a:ext cx="2881629" cy="4405293"/>
            <a:chOff x="1163736" y="779106"/>
            <a:chExt cx="3090572" cy="5760640"/>
          </a:xfrm>
        </p:grpSpPr>
        <p:pic>
          <p:nvPicPr>
            <p:cNvPr id="14" name="Рисунок 13" descr="здание института 2.jpg"/>
            <p:cNvPicPr>
              <a:picLocks noChangeAspect="1"/>
            </p:cNvPicPr>
            <p:nvPr/>
          </p:nvPicPr>
          <p:blipFill rotWithShape="1">
            <a:blip r:embed="rId4" cstate="print"/>
            <a:srcRect t="7571" b="24646"/>
            <a:stretch/>
          </p:blipFill>
          <p:spPr>
            <a:xfrm>
              <a:off x="1165094" y="779106"/>
              <a:ext cx="3089214" cy="1882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0" t="14714" r="7568" b="5865"/>
            <a:stretch/>
          </p:blipFill>
          <p:spPr bwMode="auto">
            <a:xfrm>
              <a:off x="1165094" y="2797432"/>
              <a:ext cx="3089212" cy="1759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736" y="4379506"/>
              <a:ext cx="1147230" cy="216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422" y="4379506"/>
              <a:ext cx="1200895" cy="216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4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23728" y="51470"/>
            <a:ext cx="6855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татарской энциклопедии и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регионоведения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172330" y="763259"/>
            <a:ext cx="1692275" cy="2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1994 году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635896" y="1059582"/>
            <a:ext cx="5400600" cy="394075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2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Издание 6-томной «Татарской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энциклопедии» на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русском и татарском языках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1260000" lvl="2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научно-справочных изданий 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Татарстане и татарском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народе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1260000" lvl="2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Комплексное изучение проблем социокультурного развития Татарстана, сохранения национальной идентичности татарского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народа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1260000" lvl="2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Энциклопедии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электронно-цифровом формате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99592" y="411510"/>
            <a:ext cx="3528392" cy="4632055"/>
            <a:chOff x="899593" y="309791"/>
            <a:chExt cx="4248471" cy="6489183"/>
          </a:xfrm>
        </p:grpSpPr>
        <p:pic>
          <p:nvPicPr>
            <p:cNvPr id="8" name="Рисунок 1"/>
            <p:cNvPicPr>
              <a:picLocks noChangeAspect="1"/>
            </p:cNvPicPr>
            <p:nvPr/>
          </p:nvPicPr>
          <p:blipFill>
            <a:blip r:embed="rId2" cstate="print"/>
            <a:srcRect l="1630" t="30386" r="2078" b="27078"/>
            <a:stretch>
              <a:fillRect/>
            </a:stretch>
          </p:blipFill>
          <p:spPr bwMode="auto">
            <a:xfrm>
              <a:off x="905964" y="5163120"/>
              <a:ext cx="4242100" cy="163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/>
            <a:srcRect l="9986" t="11722" r="14025" b="16738"/>
            <a:stretch/>
          </p:blipFill>
          <p:spPr>
            <a:xfrm>
              <a:off x="899593" y="309791"/>
              <a:ext cx="3024336" cy="2416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964" y="2991809"/>
              <a:ext cx="1525112" cy="2037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050" y="2981542"/>
              <a:ext cx="1336014" cy="2047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7"/>
            <a:stretch/>
          </p:blipFill>
          <p:spPr bwMode="auto">
            <a:xfrm>
              <a:off x="2483768" y="2992241"/>
              <a:ext cx="882108" cy="1462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412" y="3748907"/>
              <a:ext cx="830935" cy="1344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4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787" y="107139"/>
            <a:ext cx="8137525" cy="321471"/>
          </a:xfrm>
        </p:spPr>
        <p:txBody>
          <a:bodyPr anchor="t"/>
          <a:lstStyle/>
          <a:p>
            <a:pPr lvl="0" algn="r">
              <a:spcBef>
                <a:spcPts val="0"/>
              </a:spcBef>
            </a:pPr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Институт археологии им. А.Х. </a:t>
            </a:r>
            <a:r>
              <a:rPr lang="ru-RU" sz="2000" b="1" kern="0" spc="30" dirty="0" err="1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Халикова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948264" y="548665"/>
            <a:ext cx="1910017" cy="22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2014 году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67944" y="1059133"/>
            <a:ext cx="4790337" cy="388888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Болгар –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Свияжск» </a:t>
            </a:r>
            <a:endParaRPr lang="ru-RU" sz="1600" b="1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Включение Болгарского историко-археологического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комплекса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список Всемирного наследия ЮНЕСКО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Археологические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исследования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Крыму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Антропогенетические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исследования татар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Создание музеев: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«Болгарская цивилизация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», «Татарская слободка, «Археология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Татарстан»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71600" y="750443"/>
            <a:ext cx="2671222" cy="4197571"/>
            <a:chOff x="983282" y="659133"/>
            <a:chExt cx="2870654" cy="603777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82" y="659133"/>
              <a:ext cx="2870654" cy="2183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176488"/>
              <a:ext cx="1008112" cy="1677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57"/>
            <a:stretch/>
          </p:blipFill>
          <p:spPr bwMode="auto">
            <a:xfrm>
              <a:off x="1013494" y="4960144"/>
              <a:ext cx="1038231" cy="1712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94" y="3091413"/>
              <a:ext cx="1038231" cy="1739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764" y="4984377"/>
              <a:ext cx="967156" cy="1712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436" y="3106699"/>
              <a:ext cx="952484" cy="172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124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139952" y="1473914"/>
            <a:ext cx="4752528" cy="29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Сырьевые </a:t>
            </a:r>
            <a:r>
              <a:rPr lang="ru-RU" sz="19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источники средневекового ремесленного производства </a:t>
            </a: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19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Болгар и </a:t>
            </a:r>
            <a:r>
              <a:rPr lang="ru-RU" sz="19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его </a:t>
            </a: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округи</a:t>
            </a:r>
            <a:endParaRPr lang="ru-RU" sz="1900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endParaRPr lang="ru-RU" sz="1900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ru-RU" sz="1900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Мультидисциплинарное</a:t>
            </a: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исследование средневековых </a:t>
            </a:r>
            <a:r>
              <a:rPr lang="ru-RU" sz="19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серебряных монет археологических </a:t>
            </a:r>
            <a:r>
              <a:rPr lang="ru-RU" sz="19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памятников Волжской </a:t>
            </a:r>
            <a:r>
              <a:rPr lang="ru-RU" sz="1900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Булгарии</a:t>
            </a:r>
            <a:endParaRPr lang="ru-RU" sz="19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7" name="Picture 9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10704"/>
            <a:ext cx="2863330" cy="162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58934" y="351115"/>
            <a:ext cx="81055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6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Междисциплинарные исследования </a:t>
            </a:r>
            <a:endParaRPr lang="ru-RU" sz="26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8662" y="1131590"/>
            <a:ext cx="7963818" cy="374441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bulgari01_b.jpg"/>
          <p:cNvPicPr>
            <a:picLocks noChangeAspect="1"/>
          </p:cNvPicPr>
          <p:nvPr/>
        </p:nvPicPr>
        <p:blipFill rotWithShape="1">
          <a:blip r:embed="rId3"/>
          <a:srcRect l="1135" t="2363" r="1688" b="9512"/>
          <a:stretch/>
        </p:blipFill>
        <p:spPr>
          <a:xfrm>
            <a:off x="1117093" y="1275606"/>
            <a:ext cx="2861681" cy="165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pSp>
        <p:nvGrpSpPr>
          <p:cNvPr id="12" name="Группа 11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08252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072331" y="555526"/>
            <a:ext cx="1692275" cy="2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2009 году</a:t>
            </a:r>
          </a:p>
        </p:txBody>
      </p:sp>
      <p:pic>
        <p:nvPicPr>
          <p:cNvPr id="9" name="Picture 8" descr="C:\Users\ALEX\Downloads\CAM00143.jpg"/>
          <p:cNvPicPr>
            <a:picLocks noChangeAspect="1" noChangeArrowheads="1"/>
          </p:cNvPicPr>
          <p:nvPr/>
        </p:nvPicPr>
        <p:blipFill>
          <a:blip r:embed="rId2" cstate="print"/>
          <a:srcRect l="513" t="2" r="208" b="20068"/>
          <a:stretch>
            <a:fillRect/>
          </a:stretch>
        </p:blipFill>
        <p:spPr bwMode="auto">
          <a:xfrm>
            <a:off x="984013" y="731400"/>
            <a:ext cx="2762517" cy="169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27984" y="1035073"/>
            <a:ext cx="4464496" cy="369691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НАПРАВЛЕНИЯ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</a:p>
          <a:p>
            <a:pPr marL="900000" lvl="2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Электронный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корпус татарского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языка «</a:t>
            </a:r>
            <a:r>
              <a:rPr lang="ru-RU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Туган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тел»</a:t>
            </a:r>
            <a:endParaRPr lang="ru-RU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900000" lvl="2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электронных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словарей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образовательных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ресурсов</a:t>
            </a:r>
            <a:endParaRPr lang="ru-RU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900000" lvl="2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Машинный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перевод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группе тюркских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языков</a:t>
            </a:r>
            <a:endParaRPr lang="ru-RU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900000" lvl="2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Синтез и анализ речи (речевые технологии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"/>
          <p:cNvGrpSpPr/>
          <p:nvPr/>
        </p:nvGrpSpPr>
        <p:grpSpPr>
          <a:xfrm>
            <a:off x="984013" y="2594505"/>
            <a:ext cx="3600400" cy="2353509"/>
            <a:chOff x="899592" y="2281436"/>
            <a:chExt cx="4520066" cy="316835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6"/>
            <a:stretch/>
          </p:blipFill>
          <p:spPr bwMode="auto">
            <a:xfrm>
              <a:off x="3419872" y="3966479"/>
              <a:ext cx="1999786" cy="1483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81436"/>
              <a:ext cx="2485780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6" b="4195"/>
            <a:stretch/>
          </p:blipFill>
          <p:spPr bwMode="auto">
            <a:xfrm>
              <a:off x="899592" y="3966479"/>
              <a:ext cx="2485780" cy="1483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0" r="9467"/>
            <a:stretch/>
          </p:blipFill>
          <p:spPr bwMode="auto">
            <a:xfrm>
              <a:off x="3420146" y="2281436"/>
              <a:ext cx="1999512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899590" y="128077"/>
            <a:ext cx="7992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«Прикладная семиотика»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424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71801" y="51470"/>
            <a:ext cx="6192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проблем экологии и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недропользования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923928" y="1131590"/>
            <a:ext cx="5328592" cy="381329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2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Мониторинг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количества и качества поверхностных вод на территории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РТ</a:t>
            </a:r>
          </a:p>
          <a:p>
            <a:pPr marL="285750" indent="-28575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нормативов допустимого остаточного содержания нефти и продуктов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  ее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трансформации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почвах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региональных нормативов качества почв Республики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Татарстан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Обоснование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выделения особо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охраняемых природных территорий в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РТ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Исследование экологии сельскохозяйственного производства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128197" y="771550"/>
            <a:ext cx="1692275" cy="1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2008 году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81738" y="267494"/>
            <a:ext cx="2754158" cy="4605385"/>
            <a:chOff x="466461" y="413191"/>
            <a:chExt cx="3505998" cy="6059935"/>
          </a:xfrm>
        </p:grpSpPr>
        <p:pic>
          <p:nvPicPr>
            <p:cNvPr id="14" name="Picture 16" descr="DSC0190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5" r="43991" b="3208"/>
            <a:stretch/>
          </p:blipFill>
          <p:spPr bwMode="auto">
            <a:xfrm>
              <a:off x="2362314" y="4161636"/>
              <a:ext cx="1610145" cy="2311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17" descr="P8220002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"/>
            <a:stretch/>
          </p:blipFill>
          <p:spPr bwMode="auto">
            <a:xfrm>
              <a:off x="2016303" y="2620857"/>
              <a:ext cx="1956156" cy="1464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9"/>
            <a:stretch/>
          </p:blipFill>
          <p:spPr bwMode="auto">
            <a:xfrm>
              <a:off x="466462" y="413191"/>
              <a:ext cx="3488154" cy="2085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61" y="2637137"/>
              <a:ext cx="1405628" cy="1901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r="-1"/>
            <a:stretch/>
          </p:blipFill>
          <p:spPr bwMode="auto">
            <a:xfrm>
              <a:off x="466461" y="4612452"/>
              <a:ext cx="1820320" cy="1860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965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67744" y="87474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Институт перспективных прикладных исследований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00206" y="772402"/>
            <a:ext cx="1692275" cy="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2014 году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89456" y="1127268"/>
            <a:ext cx="5075032" cy="39647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2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Имитационные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исследования                                  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интересах экономики РТ  </a:t>
            </a: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 «Программы развития приоритетных научных исследований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      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области геологии, разработки, </a:t>
            </a:r>
            <a:r>
              <a:rPr lang="ru-RU" sz="1600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нефтеизвлечения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и переработки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РТ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         на 2015-2025 гг.»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Программы развития приоритетных научных исследований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               в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области геологии и разработки месторождений малых нефтяных компаний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Республики Татарстан </a:t>
            </a:r>
            <a:r>
              <a:rPr lang="ru-RU" sz="16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2016-2025 гг.»</a:t>
            </a: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55576" y="712347"/>
            <a:ext cx="2884402" cy="4175591"/>
            <a:chOff x="290306" y="857232"/>
            <a:chExt cx="3953268" cy="5476161"/>
          </a:xfrm>
        </p:grpSpPr>
        <p:pic>
          <p:nvPicPr>
            <p:cNvPr id="11" name="Picture 8" descr="C:\Users\ALEX\Downloads\CAM00143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13" t="2" r="2154" b="20068"/>
            <a:stretch/>
          </p:blipFill>
          <p:spPr bwMode="auto">
            <a:xfrm>
              <a:off x="290306" y="857232"/>
              <a:ext cx="3801217" cy="2283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40" y="3799950"/>
              <a:ext cx="1819712" cy="2533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" t="5940" r="6641" b="7417"/>
            <a:stretch/>
          </p:blipFill>
          <p:spPr bwMode="auto">
            <a:xfrm>
              <a:off x="2924603" y="2521389"/>
              <a:ext cx="1318971" cy="1879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291" y="3801090"/>
              <a:ext cx="1821233" cy="2532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4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42606" y="1491630"/>
            <a:ext cx="860139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00"/>
              </a:spcBef>
            </a:pPr>
            <a:r>
              <a:rPr lang="ru-RU" sz="3800" b="1" kern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АКАДЕМИЯ </a:t>
            </a:r>
            <a:r>
              <a:rPr lang="ru-RU" sz="3800" b="1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 </a:t>
            </a:r>
            <a:endParaRPr lang="ru-RU" sz="3800" b="1" kern="0" dirty="0" smtClean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ru-RU" sz="3800" b="1" kern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</a:t>
            </a:r>
            <a:r>
              <a:rPr lang="ru-RU" sz="3800" b="1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algn="ctr">
              <a:spcBef>
                <a:spcPts val="600"/>
              </a:spcBef>
            </a:pPr>
            <a:r>
              <a:rPr lang="ru-RU" sz="3800" b="1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3800" b="1" kern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общественного служения</a:t>
            </a:r>
          </a:p>
          <a:p>
            <a:pPr lvl="0" algn="ctr"/>
            <a:endParaRPr lang="ru-RU" kern="0" dirty="0" smtClean="0">
              <a:ln w="1905">
                <a:solidFill>
                  <a:srgbClr val="676A55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</a:endParaRPr>
          </a:p>
          <a:p>
            <a:pPr lvl="0" algn="ctr"/>
            <a:r>
              <a:rPr lang="ru-RU" sz="2000" kern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</a:t>
            </a:r>
            <a:r>
              <a:rPr lang="ru-RU" sz="2000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Академии наук </a:t>
            </a:r>
          </a:p>
          <a:p>
            <a:pPr lvl="0" algn="ctr"/>
            <a:r>
              <a:rPr lang="ru-RU" sz="2000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Татарстан, академик </a:t>
            </a:r>
          </a:p>
          <a:p>
            <a:pPr lvl="0" algn="ctr">
              <a:spcBef>
                <a:spcPts val="600"/>
              </a:spcBef>
            </a:pPr>
            <a:r>
              <a:rPr lang="ru-RU" sz="2000" b="1" kern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МЯКЗЮМ ХАЛИМУЛОВИЧ </a:t>
            </a:r>
            <a:r>
              <a:rPr lang="ru-RU" sz="2000" b="1" kern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САЛАХОВ</a:t>
            </a:r>
            <a:endParaRPr lang="ru-RU" sz="2000" b="1" kern="0" dirty="0">
              <a:ln w="1905">
                <a:solidFill>
                  <a:srgbClr val="676A55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1933"/>
            <a:ext cx="1224136" cy="124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686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48202" y="82361"/>
            <a:ext cx="6472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Центр перспективных экономических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исследований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91376" y="1131590"/>
            <a:ext cx="5045120" cy="378784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методики анализа и оценки конкурентоспособности татарстанской </a:t>
            </a: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экономики</a:t>
            </a:r>
            <a:endParaRPr lang="ru-RU" sz="17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Исследование </a:t>
            </a: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конкурентоспособности производимых в </a:t>
            </a: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РТ товаров</a:t>
            </a: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Грант </a:t>
            </a: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Президента РФ 2014-2015 гг.                       по теме </a:t>
            </a: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«Социально-экологическое </a:t>
            </a: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картографирование территории крупного города с использованием современных геоинформационных и </a:t>
            </a:r>
            <a:r>
              <a:rPr lang="ru-RU" sz="1700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нейросетевых</a:t>
            </a: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технологий </a:t>
            </a: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7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 примере г. Казани</a:t>
            </a: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)»</a:t>
            </a:r>
            <a:endParaRPr lang="ru-RU" sz="17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Aft>
                <a:spcPts val="1200"/>
              </a:spcAft>
              <a:buFont typeface="Arial" pitchFamily="34" charset="0"/>
              <a:buChar char="•"/>
            </a:pPr>
            <a:endParaRPr lang="ru-RU" sz="1700" b="1" dirty="0">
              <a:solidFill>
                <a:srgbClr val="35742A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100889" y="772402"/>
            <a:ext cx="1692275" cy="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2004 году</a:t>
            </a:r>
            <a:endParaRPr lang="ru-RU" sz="12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6" y="948371"/>
            <a:ext cx="2344871" cy="352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15616" y="11926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Центр </a:t>
            </a:r>
            <a:r>
              <a:rPr lang="ru-RU" sz="2000" b="1" kern="0" spc="30" dirty="0" err="1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исламоведческих</a:t>
            </a:r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исследований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118705" y="547237"/>
            <a:ext cx="1692275" cy="2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2010 году</a:t>
            </a:r>
          </a:p>
        </p:txBody>
      </p:sp>
      <p:pic>
        <p:nvPicPr>
          <p:cNvPr id="9" name="Picture 8" descr="C:\Users\ALEX\Downloads\CAM00143.jpg"/>
          <p:cNvPicPr>
            <a:picLocks noChangeAspect="1" noChangeArrowheads="1"/>
          </p:cNvPicPr>
          <p:nvPr/>
        </p:nvPicPr>
        <p:blipFill>
          <a:blip r:embed="rId2" cstate="print"/>
          <a:srcRect l="513" t="2" r="208" b="20068"/>
          <a:stretch>
            <a:fillRect/>
          </a:stretch>
        </p:blipFill>
        <p:spPr bwMode="auto">
          <a:xfrm>
            <a:off x="934606" y="699748"/>
            <a:ext cx="2606329" cy="141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61412" y="1060229"/>
            <a:ext cx="5103076" cy="388778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Изучение современной ситуации                             в мусульманских общинах 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Экспертно-аналитическая оценка               современной религиозной ситуации 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Внедрение образовательных технологий в системе мусульманского образования 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Мониторинг состояния межконфессиональных  отношений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51014" y="2283718"/>
            <a:ext cx="2612873" cy="2700300"/>
            <a:chOff x="831772" y="2935934"/>
            <a:chExt cx="3350738" cy="380543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134" y="2936129"/>
              <a:ext cx="1164076" cy="1784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72" y="3983990"/>
              <a:ext cx="1212326" cy="17605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106" y="2935934"/>
              <a:ext cx="1201784" cy="1820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912" y="3996936"/>
              <a:ext cx="1271598" cy="19171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077" y="4936393"/>
              <a:ext cx="1253656" cy="1804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8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515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43608" y="12347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Центр семьи и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демографии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128198" y="556378"/>
            <a:ext cx="1692275" cy="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2014 году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067944" y="1165884"/>
            <a:ext cx="5040560" cy="356610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24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Этнокультурные ценности семьи </a:t>
            </a:r>
          </a:p>
          <a:p>
            <a:pPr marL="285750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 преодоление детского и семейного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неблагополучия</a:t>
            </a:r>
          </a:p>
          <a:p>
            <a:pPr marL="285750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Разводы 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Татарстане: состояние и ресурсы укрепления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семьи</a:t>
            </a:r>
            <a:endParaRPr lang="ru-RU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ru-RU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Геодемографическая</a:t>
            </a:r>
            <a:r>
              <a:rPr lang="ru-RU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инфраструктура </a:t>
            </a:r>
            <a:r>
              <a:rPr lang="ru-RU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села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ru-RU" sz="16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58384" y="411510"/>
            <a:ext cx="2874092" cy="4414386"/>
            <a:chOff x="858383" y="627960"/>
            <a:chExt cx="2777513" cy="4266048"/>
          </a:xfrm>
        </p:grpSpPr>
        <p:pic>
          <p:nvPicPr>
            <p:cNvPr id="11" name="Picture 8" descr="C:\Users\ALEX\Downloads\CAM00143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534" t="2" r="808" b="20068"/>
            <a:stretch/>
          </p:blipFill>
          <p:spPr bwMode="auto">
            <a:xfrm>
              <a:off x="858383" y="627960"/>
              <a:ext cx="2777513" cy="1531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3"/>
            <a:stretch/>
          </p:blipFill>
          <p:spPr>
            <a:xfrm>
              <a:off x="858384" y="2265471"/>
              <a:ext cx="894782" cy="130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68" y="2265472"/>
              <a:ext cx="843599" cy="130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2" descr="пестрецы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8383" y="3688454"/>
              <a:ext cx="886759" cy="1205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3" descr="тетюши"/>
            <p:cNvPicPr>
              <a:picLocks noChangeAspect="1" noChangeArrowheads="1"/>
            </p:cNvPicPr>
            <p:nvPr/>
          </p:nvPicPr>
          <p:blipFill rotWithShape="1">
            <a:blip r:embed="rId6"/>
            <a:srcRect t="-1" r="1751" b="596"/>
            <a:stretch/>
          </p:blipFill>
          <p:spPr bwMode="auto">
            <a:xfrm>
              <a:off x="2792297" y="3695632"/>
              <a:ext cx="843599" cy="1198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5" descr="дрожжаное"/>
            <p:cNvPicPr>
              <a:picLocks noChangeAspect="1" noChangeArrowheads="1"/>
            </p:cNvPicPr>
            <p:nvPr/>
          </p:nvPicPr>
          <p:blipFill rotWithShape="1">
            <a:blip r:embed="rId7"/>
            <a:srcRect r="2879"/>
            <a:stretch/>
          </p:blipFill>
          <p:spPr bwMode="auto">
            <a:xfrm>
              <a:off x="2792297" y="2278000"/>
              <a:ext cx="843599" cy="12787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6" descr="обложка_готовая_v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47868" y="3699206"/>
              <a:ext cx="843599" cy="1194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9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351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15616" y="5147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Центр </a:t>
            </a:r>
            <a:r>
              <a:rPr lang="ru-RU" sz="20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астрофизики</a:t>
            </a:r>
            <a:endParaRPr lang="ru-RU" sz="20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00205" y="484370"/>
            <a:ext cx="1692275" cy="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2013 </a:t>
            </a:r>
            <a:r>
              <a:rPr lang="ru-RU" sz="12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году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79912" y="877852"/>
            <a:ext cx="5328592" cy="399815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ts val="1800"/>
              </a:spcAft>
              <a:buClr>
                <a:srgbClr val="CC9900"/>
              </a:buClr>
              <a:buSzPct val="65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900" b="1" dirty="0" smtClean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900" b="1" dirty="0">
                <a:solidFill>
                  <a:srgbClr val="E8B7B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Участие в наземной оптической поддержке космических наблюдений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Участие в международных программах </a:t>
            </a:r>
            <a:r>
              <a:rPr lang="en-US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INTEGRAL, SWIFT, PLANCK, XMM-NEWTON</a:t>
            </a:r>
            <a:endParaRPr lang="tt-RU" sz="1700" b="1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tt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Выполнение астрономических наблюдений на крупнейших телескопах мира</a:t>
            </a:r>
            <a:endParaRPr lang="ru-RU" sz="1700" b="1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tt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Участие в проектах поиска природы тёмного вещества и тёмной энергии во вселенной</a:t>
            </a: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Разработка вопросов предотвращения астероидной опасности</a:t>
            </a:r>
            <a:endParaRPr lang="ru-RU" sz="17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5" name="Группа 4"/>
          <p:cNvGrpSpPr/>
          <p:nvPr/>
        </p:nvGrpSpPr>
        <p:grpSpPr>
          <a:xfrm>
            <a:off x="781585" y="543721"/>
            <a:ext cx="2857315" cy="4378817"/>
            <a:chOff x="719341" y="627108"/>
            <a:chExt cx="2772539" cy="4248898"/>
          </a:xfrm>
        </p:grpSpPr>
        <p:pic>
          <p:nvPicPr>
            <p:cNvPr id="26" name="Picture 8" descr="C:\CDKGU\Nov52004\nov10\Bikm\INTEGRAL.JPG"/>
            <p:cNvPicPr>
              <a:picLocks noChangeAspect="1" noChangeArrowheads="1"/>
            </p:cNvPicPr>
            <p:nvPr/>
          </p:nvPicPr>
          <p:blipFill rotWithShape="1">
            <a:blip r:embed="rId4"/>
            <a:srcRect l="4196" r="4196"/>
            <a:stretch/>
          </p:blipFill>
          <p:spPr bwMode="auto">
            <a:xfrm>
              <a:off x="2226622" y="3741276"/>
              <a:ext cx="1265258" cy="1134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9" descr="D:\users\Bikmaev\TNV\RTT150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3998" y="627108"/>
              <a:ext cx="1427882" cy="19026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11" descr="D:\users\Bikmaev\Presentations\ProfessSobr\TUGmain1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7564" t="10499" r="6477"/>
            <a:stretch/>
          </p:blipFill>
          <p:spPr bwMode="auto">
            <a:xfrm>
              <a:off x="719341" y="3741276"/>
              <a:ext cx="1453120" cy="1134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3" descr="D:\users\Bikmaev\KGU\2012\ItogKonf2011\Scopleniya\NGC4874_RTT150_Aug22.JPG"/>
            <p:cNvPicPr>
              <a:picLocks noChangeAspect="1" noChangeArrowheads="1"/>
            </p:cNvPicPr>
            <p:nvPr/>
          </p:nvPicPr>
          <p:blipFill rotWithShape="1">
            <a:blip r:embed="rId7"/>
            <a:srcRect l="4288" t="10198" b="7319"/>
            <a:stretch/>
          </p:blipFill>
          <p:spPr bwMode="auto">
            <a:xfrm>
              <a:off x="2226622" y="2587133"/>
              <a:ext cx="1265257" cy="10904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6" descr="planck-esa-dducro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9672" y="2587132"/>
              <a:ext cx="1452789" cy="10904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3" t="36710" r="9593" b="26580"/>
            <a:stretch/>
          </p:blipFill>
          <p:spPr>
            <a:xfrm>
              <a:off x="719341" y="627108"/>
              <a:ext cx="1288474" cy="1888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89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295846" y="33468"/>
            <a:ext cx="7416800" cy="43219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9592" y="141480"/>
            <a:ext cx="8136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Отделения Академии наук Республики Татарстан</a:t>
            </a:r>
            <a:endParaRPr lang="ru-RU" sz="24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2" name="Группа 41"/>
          <p:cNvGrpSpPr/>
          <p:nvPr/>
        </p:nvGrpSpPr>
        <p:grpSpPr>
          <a:xfrm rot="10800000">
            <a:off x="971598" y="732844"/>
            <a:ext cx="4322430" cy="4287178"/>
            <a:chOff x="4772169" y="918084"/>
            <a:chExt cx="3915538" cy="5785245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4772573" y="2553077"/>
              <a:ext cx="3617236" cy="886043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772170" y="3433418"/>
              <a:ext cx="3619391" cy="81539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772170" y="1846520"/>
              <a:ext cx="3619391" cy="706555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772171" y="4248809"/>
              <a:ext cx="3619391" cy="77721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4772170" y="5026018"/>
              <a:ext cx="3619391" cy="777211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4772169" y="5803230"/>
              <a:ext cx="3619391" cy="782296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2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772170" y="1091734"/>
              <a:ext cx="3619391" cy="753423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srgbClr val="72A376">
                    <a:lumMod val="50000"/>
                  </a:srgbClr>
                </a:solidFill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7494472" y="918084"/>
              <a:ext cx="1193235" cy="5785245"/>
            </a:xfrm>
            <a:prstGeom prst="rect">
              <a:avLst/>
            </a:prstGeom>
            <a:solidFill>
              <a:srgbClr val="CDF2F3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7660692" y="3546611"/>
            <a:ext cx="833107" cy="827484"/>
          </a:xfrm>
          <a:prstGeom prst="rect">
            <a:avLst/>
          </a:prstGeom>
          <a:solidFill>
            <a:srgbClr val="B0DCE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4" name="Прямая со стрелкой 43"/>
          <p:cNvCxnSpPr>
            <a:stCxn id="43" idx="3"/>
            <a:endCxn id="68" idx="1"/>
          </p:cNvCxnSpPr>
          <p:nvPr/>
        </p:nvCxnSpPr>
        <p:spPr>
          <a:xfrm flipH="1">
            <a:off x="5294027" y="3960353"/>
            <a:ext cx="3199772" cy="651821"/>
          </a:xfrm>
          <a:prstGeom prst="straightConnector1">
            <a:avLst/>
          </a:prstGeom>
          <a:ln w="57150">
            <a:solidFill>
              <a:srgbClr val="7030A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43" idx="3"/>
            <a:endCxn id="64" idx="1"/>
          </p:cNvCxnSpPr>
          <p:nvPr/>
        </p:nvCxnSpPr>
        <p:spPr>
          <a:xfrm flipH="1">
            <a:off x="5294027" y="3960353"/>
            <a:ext cx="3199772" cy="10985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3" idx="3"/>
            <a:endCxn id="67" idx="1"/>
          </p:cNvCxnSpPr>
          <p:nvPr/>
        </p:nvCxnSpPr>
        <p:spPr>
          <a:xfrm flipH="1" flipV="1">
            <a:off x="5294028" y="1110004"/>
            <a:ext cx="3199771" cy="285034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43" idx="3"/>
            <a:endCxn id="62" idx="1"/>
          </p:cNvCxnSpPr>
          <p:nvPr/>
        </p:nvCxnSpPr>
        <p:spPr>
          <a:xfrm flipH="1" flipV="1">
            <a:off x="5293582" y="3480102"/>
            <a:ext cx="3200217" cy="480251"/>
          </a:xfrm>
          <a:prstGeom prst="straightConnector1">
            <a:avLst/>
          </a:prstGeom>
          <a:ln w="57150">
            <a:solidFill>
              <a:srgbClr val="003366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3" idx="3"/>
            <a:endCxn id="66" idx="1"/>
          </p:cNvCxnSpPr>
          <p:nvPr/>
        </p:nvCxnSpPr>
        <p:spPr>
          <a:xfrm flipH="1" flipV="1">
            <a:off x="5294027" y="1687844"/>
            <a:ext cx="3199772" cy="2272509"/>
          </a:xfrm>
          <a:prstGeom prst="straightConnector1">
            <a:avLst/>
          </a:prstGeom>
          <a:ln w="57150">
            <a:solidFill>
              <a:srgbClr val="339933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43" idx="3"/>
            <a:endCxn id="65" idx="1"/>
          </p:cNvCxnSpPr>
          <p:nvPr/>
        </p:nvCxnSpPr>
        <p:spPr>
          <a:xfrm flipH="1" flipV="1">
            <a:off x="5294026" y="2263799"/>
            <a:ext cx="3199773" cy="1696554"/>
          </a:xfrm>
          <a:prstGeom prst="straightConnector1">
            <a:avLst/>
          </a:prstGeom>
          <a:ln w="57150">
            <a:solidFill>
              <a:srgbClr val="0070C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43" idx="3"/>
            <a:endCxn id="63" idx="1"/>
          </p:cNvCxnSpPr>
          <p:nvPr/>
        </p:nvCxnSpPr>
        <p:spPr>
          <a:xfrm flipH="1" flipV="1">
            <a:off x="5294027" y="2853901"/>
            <a:ext cx="3199772" cy="1106452"/>
          </a:xfrm>
          <a:prstGeom prst="straightConnector1">
            <a:avLst/>
          </a:prstGeom>
          <a:ln w="57150">
            <a:solidFill>
              <a:srgbClr val="CC66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" descr="booklet_academia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34" y="823914"/>
            <a:ext cx="1090961" cy="40718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94"/>
          <p:cNvSpPr>
            <a:spLocks noChangeArrowheads="1"/>
          </p:cNvSpPr>
          <p:nvPr/>
        </p:nvSpPr>
        <p:spPr bwMode="auto">
          <a:xfrm>
            <a:off x="2485717" y="982501"/>
            <a:ext cx="278914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гуманитарных наук</a:t>
            </a:r>
            <a:endParaRPr lang="ru-RU" sz="1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95"/>
          <p:cNvSpPr>
            <a:spLocks noChangeArrowheads="1"/>
          </p:cNvSpPr>
          <p:nvPr/>
        </p:nvSpPr>
        <p:spPr bwMode="auto">
          <a:xfrm>
            <a:off x="2432872" y="1452228"/>
            <a:ext cx="278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социально-экономических наук</a:t>
            </a:r>
            <a:endParaRPr lang="ru-RU" sz="1300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96"/>
          <p:cNvSpPr>
            <a:spLocks noChangeArrowheads="1"/>
          </p:cNvSpPr>
          <p:nvPr/>
        </p:nvSpPr>
        <p:spPr bwMode="auto">
          <a:xfrm>
            <a:off x="2432872" y="2006582"/>
            <a:ext cx="278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</a:t>
            </a:r>
            <a:r>
              <a:rPr lang="ru-RU" sz="1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медицинских </a:t>
            </a:r>
            <a:r>
              <a:rPr lang="ru-RU" sz="1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биологических наук</a:t>
            </a:r>
            <a:endParaRPr lang="ru-RU" sz="1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97"/>
          <p:cNvSpPr>
            <a:spLocks noChangeArrowheads="1"/>
          </p:cNvSpPr>
          <p:nvPr/>
        </p:nvSpPr>
        <p:spPr bwMode="auto">
          <a:xfrm>
            <a:off x="2413709" y="2582646"/>
            <a:ext cx="28083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</a:t>
            </a:r>
            <a:r>
              <a:rPr lang="ru-RU" sz="13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сельскохозяйственных </a:t>
            </a:r>
            <a:r>
              <a:rPr lang="ru-RU" sz="13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наук</a:t>
            </a:r>
            <a:endParaRPr lang="ru-RU" sz="13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98"/>
          <p:cNvSpPr>
            <a:spLocks noChangeArrowheads="1"/>
          </p:cNvSpPr>
          <p:nvPr/>
        </p:nvSpPr>
        <p:spPr bwMode="auto">
          <a:xfrm>
            <a:off x="2456785" y="3230718"/>
            <a:ext cx="28372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</a:t>
            </a:r>
            <a:r>
              <a:rPr lang="ru-RU" sz="13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математики</a:t>
            </a:r>
            <a:r>
              <a:rPr lang="ru-RU" sz="13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механики </a:t>
            </a:r>
            <a:r>
              <a:rPr lang="ru-RU" sz="13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3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машиноведения</a:t>
            </a:r>
            <a:endParaRPr lang="ru-RU" sz="13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99"/>
          <p:cNvSpPr>
            <a:spLocks noChangeArrowheads="1"/>
          </p:cNvSpPr>
          <p:nvPr/>
        </p:nvSpPr>
        <p:spPr bwMode="auto">
          <a:xfrm>
            <a:off x="2432872" y="3795169"/>
            <a:ext cx="278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физики, энергетики,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наук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Земле</a:t>
            </a:r>
            <a:endParaRPr lang="ru-RU" sz="13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100"/>
          <p:cNvSpPr>
            <a:spLocks noChangeArrowheads="1"/>
          </p:cNvSpPr>
          <p:nvPr/>
        </p:nvSpPr>
        <p:spPr bwMode="auto">
          <a:xfrm>
            <a:off x="2432872" y="4332004"/>
            <a:ext cx="278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Отделение химии </a:t>
            </a:r>
          </a:p>
          <a:p>
            <a:pPr algn="ctr"/>
            <a:r>
              <a:rPr lang="ru-RU" sz="1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химической технологии</a:t>
            </a:r>
            <a:endParaRPr lang="ru-RU" sz="1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329" r="29709" b="-1117"/>
          <a:stretch/>
        </p:blipFill>
        <p:spPr>
          <a:xfrm>
            <a:off x="6526136" y="2875716"/>
            <a:ext cx="2438353" cy="189601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78066"/>
            <a:ext cx="1606129" cy="162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089988" y="51470"/>
            <a:ext cx="7611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Участие Академии в реализации </a:t>
            </a:r>
            <a:endParaRPr lang="en-US" sz="2400" b="1" kern="0" spc="30" dirty="0" smtClean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значимых проектов</a:t>
            </a:r>
            <a:endParaRPr lang="ru-RU" sz="26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" name="Группа 1"/>
          <p:cNvGrpSpPr/>
          <p:nvPr/>
        </p:nvGrpSpPr>
        <p:grpSpPr>
          <a:xfrm>
            <a:off x="1313314" y="986318"/>
            <a:ext cx="7147118" cy="4049235"/>
            <a:chOff x="1457331" y="923898"/>
            <a:chExt cx="7147118" cy="412832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457331" y="923898"/>
              <a:ext cx="7147118" cy="4128321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11" descr="czIuaXBpY3R1cmUucnUvdXBsb2Fkcy8yMDEzMDQwMi9XU1NGZTRRYS5qcGc_X19pZD0zMTQxOA==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638" y="1002984"/>
              <a:ext cx="2290848" cy="1336916"/>
            </a:xfrm>
            <a:prstGeom prst="rect">
              <a:avLst/>
            </a:prstGeom>
            <a:noFill/>
            <a:ln w="38100">
              <a:noFill/>
            </a:ln>
            <a:extLst/>
          </p:spPr>
        </p:pic>
        <p:pic>
          <p:nvPicPr>
            <p:cNvPr id="33" name="Picture 15" descr="187031-INNERRESIZED600-600-77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770"/>
            <a:stretch/>
          </p:blipFill>
          <p:spPr bwMode="auto">
            <a:xfrm>
              <a:off x="6241592" y="2376855"/>
              <a:ext cx="2290848" cy="1221427"/>
            </a:xfrm>
            <a:prstGeom prst="rect">
              <a:avLst/>
            </a:prstGeom>
            <a:noFill/>
            <a:ln w="38100">
              <a:noFill/>
            </a:ln>
            <a:extLst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t="14812" r="975" b="13226"/>
            <a:stretch/>
          </p:blipFill>
          <p:spPr>
            <a:xfrm>
              <a:off x="2989078" y="3641440"/>
              <a:ext cx="2591034" cy="1353881"/>
            </a:xfrm>
            <a:prstGeom prst="rect">
              <a:avLst/>
            </a:prstGeom>
            <a:noFill/>
            <a:ln w="38100">
              <a:noFill/>
            </a:ln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" t="65816" r="6875" b="6045"/>
            <a:stretch/>
          </p:blipFill>
          <p:spPr>
            <a:xfrm>
              <a:off x="1521638" y="3641796"/>
              <a:ext cx="1418401" cy="1354635"/>
            </a:xfrm>
            <a:prstGeom prst="rect">
              <a:avLst/>
            </a:prstGeom>
            <a:noFill/>
            <a:ln w="38100">
              <a:noFill/>
            </a:ln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8"/>
            <a:stretch/>
          </p:blipFill>
          <p:spPr>
            <a:xfrm>
              <a:off x="5625677" y="3642533"/>
              <a:ext cx="2104936" cy="1336556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35" y="3645610"/>
              <a:ext cx="784106" cy="133347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0" r="2248"/>
            <a:stretch/>
          </p:blipFill>
          <p:spPr>
            <a:xfrm>
              <a:off x="6241592" y="1004524"/>
              <a:ext cx="2290848" cy="133537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5" r="1070" b="7140"/>
            <a:stretch/>
          </p:blipFill>
          <p:spPr>
            <a:xfrm>
              <a:off x="3850125" y="1002984"/>
              <a:ext cx="2346538" cy="1336916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17" y="2382801"/>
              <a:ext cx="2313446" cy="1222407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2"/>
            <a:stretch/>
          </p:blipFill>
          <p:spPr>
            <a:xfrm>
              <a:off x="1534354" y="2376855"/>
              <a:ext cx="2315771" cy="1227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98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Прямоугольник 234"/>
          <p:cNvSpPr/>
          <p:nvPr/>
        </p:nvSpPr>
        <p:spPr>
          <a:xfrm>
            <a:off x="1619672" y="123478"/>
            <a:ext cx="661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Международные связи АН РТ</a:t>
            </a:r>
          </a:p>
        </p:txBody>
      </p:sp>
      <p:grpSp>
        <p:nvGrpSpPr>
          <p:cNvPr id="215" name="Группа 214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16" name="Рисунок 215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17" name="Рисунок 2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24" y="732844"/>
            <a:ext cx="7800674" cy="431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9" name="Picture 5" descr="emblema ANR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6096" y="1851031"/>
            <a:ext cx="877844" cy="85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99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1043608" y="435009"/>
            <a:ext cx="7920880" cy="4242975"/>
            <a:chOff x="971600" y="508004"/>
            <a:chExt cx="7920880" cy="5657300"/>
          </a:xfrm>
        </p:grpSpPr>
        <p:sp>
          <p:nvSpPr>
            <p:cNvPr id="27" name="Овал 26"/>
            <p:cNvSpPr/>
            <p:nvPr/>
          </p:nvSpPr>
          <p:spPr>
            <a:xfrm>
              <a:off x="2487813" y="1000014"/>
              <a:ext cx="4974216" cy="4756099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4039263" y="508004"/>
              <a:ext cx="1964806" cy="901201"/>
              <a:chOff x="1972344" y="1755"/>
              <a:chExt cx="627310" cy="407751"/>
            </a:xfrm>
          </p:grpSpPr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1972344" y="1755"/>
                <a:ext cx="627310" cy="407751"/>
              </a:xfrm>
              <a:prstGeom prst="roundRect">
                <a:avLst/>
              </a:prstGeom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7" name="Скругленный прямоугольник 4"/>
              <p:cNvSpPr/>
              <p:nvPr/>
            </p:nvSpPr>
            <p:spPr>
              <a:xfrm>
                <a:off x="1992249" y="21660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Азербайджан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6495626" y="1556792"/>
              <a:ext cx="1964806" cy="901201"/>
              <a:chOff x="2980302" y="368621"/>
              <a:chExt cx="627310" cy="407751"/>
            </a:xfrm>
          </p:grpSpPr>
          <p:sp>
            <p:nvSpPr>
              <p:cNvPr id="54" name="Скругленный прямоугольник 53"/>
              <p:cNvSpPr/>
              <p:nvPr/>
            </p:nvSpPr>
            <p:spPr>
              <a:xfrm>
                <a:off x="2980302" y="368621"/>
                <a:ext cx="627310" cy="407751"/>
              </a:xfrm>
              <a:prstGeom prst="roundRect">
                <a:avLst/>
              </a:prstGeom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5" name="Скругленный прямоугольник 6"/>
              <p:cNvSpPr/>
              <p:nvPr/>
            </p:nvSpPr>
            <p:spPr>
              <a:xfrm>
                <a:off x="3000207" y="388526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Казахстан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6526371" y="4034077"/>
              <a:ext cx="1964806" cy="901201"/>
              <a:chOff x="3516625" y="1297560"/>
              <a:chExt cx="627310" cy="407751"/>
            </a:xfrm>
          </p:grpSpPr>
          <p:sp>
            <p:nvSpPr>
              <p:cNvPr id="52" name="Скругленный прямоугольник 51"/>
              <p:cNvSpPr/>
              <p:nvPr/>
            </p:nvSpPr>
            <p:spPr>
              <a:xfrm>
                <a:off x="3516625" y="1297560"/>
                <a:ext cx="627310" cy="407751"/>
              </a:xfrm>
              <a:prstGeom prst="roundRect">
                <a:avLst/>
              </a:prstGeom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3" name="Скругленный прямоугольник 8"/>
              <p:cNvSpPr/>
              <p:nvPr/>
            </p:nvSpPr>
            <p:spPr>
              <a:xfrm>
                <a:off x="3536530" y="1317465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Кыргызстан</a:t>
                </a:r>
                <a:endParaRPr lang="ru-RU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6927674" y="2780928"/>
              <a:ext cx="1964806" cy="901201"/>
              <a:chOff x="3330362" y="2353910"/>
              <a:chExt cx="627310" cy="407751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3330362" y="2353910"/>
                <a:ext cx="627310" cy="407751"/>
              </a:xfrm>
              <a:prstGeom prst="roundRect">
                <a:avLst/>
              </a:prstGeom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1" name="Скругленный прямоугольник 10"/>
              <p:cNvSpPr/>
              <p:nvPr/>
            </p:nvSpPr>
            <p:spPr>
              <a:xfrm>
                <a:off x="3350267" y="2373815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Узбекистан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5343498" y="5264103"/>
              <a:ext cx="1964806" cy="901201"/>
              <a:chOff x="2508667" y="3043393"/>
              <a:chExt cx="627310" cy="407751"/>
            </a:xfrm>
          </p:grpSpPr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2508667" y="3043393"/>
                <a:ext cx="627310" cy="407751"/>
              </a:xfrm>
              <a:prstGeom prst="roundRect">
                <a:avLst/>
              </a:prstGeom>
              <a:solidFill>
                <a:srgbClr val="F79646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9" name="Скругленный прямоугольник 12"/>
              <p:cNvSpPr/>
              <p:nvPr/>
            </p:nvSpPr>
            <p:spPr>
              <a:xfrm>
                <a:off x="2528572" y="3063298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Турция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2915816" y="5264103"/>
              <a:ext cx="1964806" cy="901201"/>
              <a:chOff x="1436021" y="3043393"/>
              <a:chExt cx="627310" cy="407751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1436021" y="3043393"/>
                <a:ext cx="627310" cy="407751"/>
              </a:xfrm>
              <a:prstGeom prst="roundRect">
                <a:avLst/>
              </a:prstGeom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7" name="Скругленный прямоугольник 14"/>
              <p:cNvSpPr/>
              <p:nvPr/>
            </p:nvSpPr>
            <p:spPr>
              <a:xfrm>
                <a:off x="1455926" y="3063298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Туркменистан</a:t>
                </a:r>
                <a:endParaRPr lang="ru-RU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1630190" y="4034077"/>
              <a:ext cx="1964806" cy="901201"/>
              <a:chOff x="614327" y="2353910"/>
              <a:chExt cx="627310" cy="407751"/>
            </a:xfrm>
          </p:grpSpPr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614327" y="2353910"/>
                <a:ext cx="627310" cy="407751"/>
              </a:xfrm>
              <a:prstGeom prst="roundRect">
                <a:avLst/>
              </a:prstGeom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5" name="Скругленный прямоугольник 16"/>
              <p:cNvSpPr/>
              <p:nvPr/>
            </p:nvSpPr>
            <p:spPr>
              <a:xfrm>
                <a:off x="634232" y="2373815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Татарстан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971600" y="2780928"/>
              <a:ext cx="1964806" cy="901201"/>
              <a:chOff x="428064" y="1297560"/>
              <a:chExt cx="627310" cy="407751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428064" y="1297560"/>
                <a:ext cx="627310" cy="407751"/>
              </a:xfrm>
              <a:prstGeom prst="roundRect">
                <a:avLst/>
              </a:prstGeom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3" name="Скругленный прямоугольник 18"/>
              <p:cNvSpPr/>
              <p:nvPr/>
            </p:nvSpPr>
            <p:spPr>
              <a:xfrm>
                <a:off x="447969" y="1317465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Башкортостан</a:t>
                </a:r>
                <a:endParaRPr lang="ru-RU" b="1" kern="120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1547664" y="1484784"/>
              <a:ext cx="1964806" cy="901201"/>
              <a:chOff x="964387" y="368621"/>
              <a:chExt cx="627310" cy="407751"/>
            </a:xfrm>
          </p:grpSpPr>
          <p:sp>
            <p:nvSpPr>
              <p:cNvPr id="40" name="Скругленный прямоугольник 39"/>
              <p:cNvSpPr/>
              <p:nvPr/>
            </p:nvSpPr>
            <p:spPr>
              <a:xfrm>
                <a:off x="964387" y="368621"/>
                <a:ext cx="627310" cy="407751"/>
              </a:xfrm>
              <a:prstGeom prst="roundRect">
                <a:avLst/>
              </a:prstGeom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1" name="Скругленный прямоугольник 20"/>
              <p:cNvSpPr/>
              <p:nvPr/>
            </p:nvSpPr>
            <p:spPr>
              <a:xfrm>
                <a:off x="984292" y="388526"/>
                <a:ext cx="587500" cy="3679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smtClean="0"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Саха (Якутия)</a:t>
                </a:r>
                <a:endParaRPr lang="ru-RU" b="1" kern="120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2771799" y="2588907"/>
              <a:ext cx="4351801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sz="2500" b="1" kern="0" spc="30" dirty="0" smtClean="0">
                  <a:ln w="317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ТЮРКОЛОГИЧЕСКИЕ ИССЛЕДОВАНИЯ</a:t>
              </a:r>
              <a:endParaRPr lang="ru-RU" sz="2500" b="1" kern="0" spc="30" dirty="0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758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1"/>
          <p:cNvSpPr/>
          <p:nvPr/>
        </p:nvSpPr>
        <p:spPr>
          <a:xfrm>
            <a:off x="1619672" y="1134059"/>
            <a:ext cx="6480720" cy="3237335"/>
          </a:xfrm>
          <a:prstGeom prst="ellipse">
            <a:avLst/>
          </a:prstGeom>
          <a:noFill/>
          <a:ln w="38100" cap="flat" cmpd="sng" algn="ctr">
            <a:solidFill>
              <a:srgbClr val="262626">
                <a:lumMod val="50000"/>
                <a:lumOff val="50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3024" y="1234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8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407C72"/>
                </a:solidFill>
                <a:latin typeface="Arial" pitchFamily="34" charset="0"/>
                <a:cs typeface="Arial" pitchFamily="34" charset="0"/>
              </a:rPr>
              <a:t>Конкурсы и премии</a:t>
            </a:r>
            <a:endParaRPr lang="ru-RU" sz="28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407C7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ular Callout 92"/>
          <p:cNvSpPr/>
          <p:nvPr/>
        </p:nvSpPr>
        <p:spPr>
          <a:xfrm>
            <a:off x="2843808" y="3667887"/>
            <a:ext cx="4176464" cy="1208119"/>
          </a:xfrm>
          <a:prstGeom prst="wedgeRectCallout">
            <a:avLst/>
          </a:prstGeom>
          <a:solidFill>
            <a:srgbClr val="1FB5D3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lIns="45720" t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BC7E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</p:txBody>
      </p:sp>
      <p:sp>
        <p:nvSpPr>
          <p:cNvPr id="8" name="Rectangular Callout 93"/>
          <p:cNvSpPr/>
          <p:nvPr/>
        </p:nvSpPr>
        <p:spPr>
          <a:xfrm flipH="1">
            <a:off x="6588224" y="2108912"/>
            <a:ext cx="2188968" cy="865923"/>
          </a:xfrm>
          <a:prstGeom prst="wedgeRectCallout">
            <a:avLst/>
          </a:prstGeom>
          <a:solidFill>
            <a:srgbClr val="25AB98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AC2AC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</p:txBody>
      </p:sp>
      <p:sp>
        <p:nvSpPr>
          <p:cNvPr id="12" name="Rectangular Callout 100"/>
          <p:cNvSpPr/>
          <p:nvPr/>
        </p:nvSpPr>
        <p:spPr>
          <a:xfrm>
            <a:off x="971600" y="2099363"/>
            <a:ext cx="2304256" cy="902179"/>
          </a:xfrm>
          <a:prstGeom prst="wedgeRectCallout">
            <a:avLst/>
          </a:prstGeom>
          <a:solidFill>
            <a:srgbClr val="FF9900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</p:txBody>
      </p:sp>
      <p:sp>
        <p:nvSpPr>
          <p:cNvPr id="9" name="Rectangular Callout 94"/>
          <p:cNvSpPr/>
          <p:nvPr/>
        </p:nvSpPr>
        <p:spPr>
          <a:xfrm>
            <a:off x="2959096" y="879561"/>
            <a:ext cx="4320480" cy="828092"/>
          </a:xfrm>
          <a:prstGeom prst="wedgeRectCallout">
            <a:avLst/>
          </a:prstGeom>
          <a:solidFill>
            <a:srgbClr val="D23264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3F5F">
                  <a:lumMod val="50000"/>
                </a:srgbClr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1194" y="963473"/>
            <a:ext cx="4043095" cy="6001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Академия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наделена функциями Комитета </a:t>
            </a:r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           по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присуждению Государственных премий РТ </a:t>
            </a:r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в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области науки и </a:t>
            </a:r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техники </a:t>
            </a:r>
            <a:endParaRPr lang="ru-RU" sz="1300" b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5521" y="2227321"/>
            <a:ext cx="1900935" cy="6001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АН РТ 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учреждены девять именных премий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824" y="3774630"/>
            <a:ext cx="3888432" cy="10002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Совместно с республиканскими </a:t>
            </a:r>
            <a:r>
              <a:rPr lang="ru-RU" sz="1300" b="1" kern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Минобрнауки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и венчурным фондом является организатором ежегодного конкурса </a:t>
            </a:r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«ПЯТЬДЕСЯТ ЛУЧШИХ ИННОВАЦИОННЫХ ИДЕЙ ДЛЯ РЕСПУБЛИКИ ТАТАРСТАН»</a:t>
            </a:r>
            <a:endParaRPr lang="ru-RU" sz="1300" b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3" name="Группа 92"/>
          <p:cNvGrpSpPr/>
          <p:nvPr/>
        </p:nvGrpSpPr>
        <p:grpSpPr>
          <a:xfrm>
            <a:off x="3923928" y="1849456"/>
            <a:ext cx="1996875" cy="1681241"/>
            <a:chOff x="3657579" y="2457607"/>
            <a:chExt cx="2162648" cy="21230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39"/>
            <p:cNvGrpSpPr/>
            <p:nvPr/>
          </p:nvGrpSpPr>
          <p:grpSpPr>
            <a:xfrm>
              <a:off x="3657579" y="2457607"/>
              <a:ext cx="2162648" cy="2123086"/>
              <a:chOff x="4559300" y="1220788"/>
              <a:chExt cx="3384551" cy="3322637"/>
            </a:xfrm>
            <a:solidFill>
              <a:srgbClr val="2AC2AC"/>
            </a:solidFill>
          </p:grpSpPr>
          <p:sp>
            <p:nvSpPr>
              <p:cNvPr id="20" name="Freeform 74"/>
              <p:cNvSpPr>
                <a:spLocks noEditPoints="1"/>
              </p:cNvSpPr>
              <p:nvPr/>
            </p:nvSpPr>
            <p:spPr bwMode="auto">
              <a:xfrm>
                <a:off x="4781550" y="1436688"/>
                <a:ext cx="1744663" cy="3106737"/>
              </a:xfrm>
              <a:custGeom>
                <a:avLst/>
                <a:gdLst/>
                <a:ahLst/>
                <a:cxnLst>
                  <a:cxn ang="0">
                    <a:pos x="465" y="929"/>
                  </a:cxn>
                  <a:cxn ang="0">
                    <a:pos x="552" y="966"/>
                  </a:cxn>
                  <a:cxn ang="0">
                    <a:pos x="319" y="0"/>
                  </a:cxn>
                  <a:cxn ang="0">
                    <a:pos x="279" y="17"/>
                  </a:cxn>
                  <a:cxn ang="0">
                    <a:pos x="218" y="47"/>
                  </a:cxn>
                  <a:cxn ang="0">
                    <a:pos x="209" y="53"/>
                  </a:cxn>
                  <a:cxn ang="0">
                    <a:pos x="147" y="106"/>
                  </a:cxn>
                  <a:cxn ang="0">
                    <a:pos x="102" y="148"/>
                  </a:cxn>
                  <a:cxn ang="0">
                    <a:pos x="90" y="164"/>
                  </a:cxn>
                  <a:cxn ang="0">
                    <a:pos x="51" y="237"/>
                  </a:cxn>
                  <a:cxn ang="0">
                    <a:pos x="24" y="296"/>
                  </a:cxn>
                  <a:cxn ang="0">
                    <a:pos x="19" y="313"/>
                  </a:cxn>
                  <a:cxn ang="0">
                    <a:pos x="7" y="396"/>
                  </a:cxn>
                  <a:cxn ang="0">
                    <a:pos x="0" y="453"/>
                  </a:cxn>
                  <a:cxn ang="0">
                    <a:pos x="2" y="477"/>
                  </a:cxn>
                  <a:cxn ang="0">
                    <a:pos x="21" y="557"/>
                  </a:cxn>
                  <a:cxn ang="0">
                    <a:pos x="16" y="557"/>
                  </a:cxn>
                  <a:cxn ang="0">
                    <a:pos x="48" y="632"/>
                  </a:cxn>
                  <a:cxn ang="0">
                    <a:pos x="69" y="683"/>
                  </a:cxn>
                  <a:cxn ang="0">
                    <a:pos x="83" y="704"/>
                  </a:cxn>
                  <a:cxn ang="0">
                    <a:pos x="141" y="764"/>
                  </a:cxn>
                  <a:cxn ang="0">
                    <a:pos x="179" y="805"/>
                  </a:cxn>
                  <a:cxn ang="0">
                    <a:pos x="199" y="820"/>
                  </a:cxn>
                  <a:cxn ang="0">
                    <a:pos x="274" y="856"/>
                  </a:cxn>
                  <a:cxn ang="0">
                    <a:pos x="319" y="881"/>
                  </a:cxn>
                  <a:cxn ang="0">
                    <a:pos x="351" y="883"/>
                  </a:cxn>
                  <a:cxn ang="0">
                    <a:pos x="445" y="918"/>
                  </a:cxn>
                  <a:cxn ang="0">
                    <a:pos x="429" y="894"/>
                  </a:cxn>
                  <a:cxn ang="0">
                    <a:pos x="362" y="886"/>
                  </a:cxn>
                  <a:cxn ang="0">
                    <a:pos x="287" y="853"/>
                  </a:cxn>
                  <a:cxn ang="0">
                    <a:pos x="265" y="843"/>
                  </a:cxn>
                  <a:cxn ang="0">
                    <a:pos x="213" y="822"/>
                  </a:cxn>
                  <a:cxn ang="0">
                    <a:pos x="154" y="765"/>
                  </a:cxn>
                  <a:cxn ang="0">
                    <a:pos x="136" y="747"/>
                  </a:cxn>
                  <a:cxn ang="0">
                    <a:pos x="95" y="710"/>
                  </a:cxn>
                  <a:cxn ang="0">
                    <a:pos x="58" y="638"/>
                  </a:cxn>
                  <a:cxn ang="0">
                    <a:pos x="50" y="621"/>
                  </a:cxn>
                  <a:cxn ang="0">
                    <a:pos x="24" y="567"/>
                  </a:cxn>
                  <a:cxn ang="0">
                    <a:pos x="13" y="487"/>
                  </a:cxn>
                  <a:cxn ang="0">
                    <a:pos x="11" y="471"/>
                  </a:cxn>
                  <a:cxn ang="0">
                    <a:pos x="8" y="406"/>
                  </a:cxn>
                  <a:cxn ang="0">
                    <a:pos x="13" y="390"/>
                  </a:cxn>
                  <a:cxn ang="0">
                    <a:pos x="20" y="324"/>
                  </a:cxn>
                  <a:cxn ang="0">
                    <a:pos x="51" y="247"/>
                  </a:cxn>
                  <a:cxn ang="0">
                    <a:pos x="56" y="236"/>
                  </a:cxn>
                  <a:cxn ang="0">
                    <a:pos x="88" y="175"/>
                  </a:cxn>
                  <a:cxn ang="0">
                    <a:pos x="142" y="113"/>
                  </a:cxn>
                  <a:cxn ang="0">
                    <a:pos x="147" y="108"/>
                  </a:cxn>
                  <a:cxn ang="0">
                    <a:pos x="204" y="62"/>
                  </a:cxn>
                  <a:cxn ang="0">
                    <a:pos x="209" y="58"/>
                  </a:cxn>
                  <a:cxn ang="0">
                    <a:pos x="271" y="21"/>
                  </a:cxn>
                  <a:cxn ang="0">
                    <a:pos x="318" y="2"/>
                  </a:cxn>
                  <a:cxn ang="0">
                    <a:pos x="319" y="0"/>
                  </a:cxn>
                </a:cxnLst>
                <a:rect l="0" t="0" r="r" b="b"/>
                <a:pathLst>
                  <a:path w="552" h="981">
                    <a:moveTo>
                      <a:pt x="486" y="918"/>
                    </a:moveTo>
                    <a:cubicBezTo>
                      <a:pt x="479" y="922"/>
                      <a:pt x="472" y="925"/>
                      <a:pt x="465" y="929"/>
                    </a:cubicBezTo>
                    <a:cubicBezTo>
                      <a:pt x="514" y="954"/>
                      <a:pt x="536" y="981"/>
                      <a:pt x="536" y="981"/>
                    </a:cubicBezTo>
                    <a:cubicBezTo>
                      <a:pt x="552" y="966"/>
                      <a:pt x="552" y="966"/>
                      <a:pt x="552" y="966"/>
                    </a:cubicBezTo>
                    <a:cubicBezTo>
                      <a:pt x="552" y="966"/>
                      <a:pt x="533" y="943"/>
                      <a:pt x="486" y="918"/>
                    </a:cubicBezTo>
                    <a:moveTo>
                      <a:pt x="319" y="0"/>
                    </a:moveTo>
                    <a:cubicBezTo>
                      <a:pt x="310" y="3"/>
                      <a:pt x="299" y="7"/>
                      <a:pt x="287" y="12"/>
                    </a:cubicBezTo>
                    <a:cubicBezTo>
                      <a:pt x="282" y="15"/>
                      <a:pt x="279" y="17"/>
                      <a:pt x="279" y="17"/>
                    </a:cubicBezTo>
                    <a:cubicBezTo>
                      <a:pt x="279" y="17"/>
                      <a:pt x="279" y="16"/>
                      <a:pt x="279" y="15"/>
                    </a:cubicBezTo>
                    <a:cubicBezTo>
                      <a:pt x="261" y="23"/>
                      <a:pt x="240" y="33"/>
                      <a:pt x="218" y="47"/>
                    </a:cubicBezTo>
                    <a:cubicBezTo>
                      <a:pt x="213" y="52"/>
                      <a:pt x="210" y="55"/>
                      <a:pt x="210" y="55"/>
                    </a:cubicBezTo>
                    <a:cubicBezTo>
                      <a:pt x="210" y="55"/>
                      <a:pt x="209" y="55"/>
                      <a:pt x="209" y="53"/>
                    </a:cubicBezTo>
                    <a:cubicBezTo>
                      <a:pt x="192" y="64"/>
                      <a:pt x="174" y="78"/>
                      <a:pt x="155" y="94"/>
                    </a:cubicBezTo>
                    <a:cubicBezTo>
                      <a:pt x="151" y="101"/>
                      <a:pt x="147" y="106"/>
                      <a:pt x="147" y="106"/>
                    </a:cubicBezTo>
                    <a:cubicBezTo>
                      <a:pt x="147" y="106"/>
                      <a:pt x="146" y="105"/>
                      <a:pt x="145" y="103"/>
                    </a:cubicBezTo>
                    <a:cubicBezTo>
                      <a:pt x="130" y="116"/>
                      <a:pt x="116" y="131"/>
                      <a:pt x="102" y="148"/>
                    </a:cubicBezTo>
                    <a:cubicBezTo>
                      <a:pt x="98" y="159"/>
                      <a:pt x="93" y="167"/>
                      <a:pt x="93" y="167"/>
                    </a:cubicBezTo>
                    <a:cubicBezTo>
                      <a:pt x="93" y="167"/>
                      <a:pt x="92" y="166"/>
                      <a:pt x="90" y="164"/>
                    </a:cubicBezTo>
                    <a:cubicBezTo>
                      <a:pt x="78" y="181"/>
                      <a:pt x="66" y="199"/>
                      <a:pt x="56" y="219"/>
                    </a:cubicBezTo>
                    <a:cubicBezTo>
                      <a:pt x="54" y="230"/>
                      <a:pt x="51" y="237"/>
                      <a:pt x="51" y="237"/>
                    </a:cubicBezTo>
                    <a:cubicBezTo>
                      <a:pt x="51" y="237"/>
                      <a:pt x="50" y="237"/>
                      <a:pt x="48" y="235"/>
                    </a:cubicBezTo>
                    <a:cubicBezTo>
                      <a:pt x="39" y="255"/>
                      <a:pt x="31" y="275"/>
                      <a:pt x="24" y="296"/>
                    </a:cubicBezTo>
                    <a:cubicBezTo>
                      <a:pt x="23" y="306"/>
                      <a:pt x="22" y="315"/>
                      <a:pt x="22" y="315"/>
                    </a:cubicBezTo>
                    <a:cubicBezTo>
                      <a:pt x="22" y="315"/>
                      <a:pt x="21" y="314"/>
                      <a:pt x="19" y="313"/>
                    </a:cubicBezTo>
                    <a:cubicBezTo>
                      <a:pt x="13" y="333"/>
                      <a:pt x="8" y="353"/>
                      <a:pt x="5" y="374"/>
                    </a:cubicBezTo>
                    <a:cubicBezTo>
                      <a:pt x="7" y="386"/>
                      <a:pt x="7" y="396"/>
                      <a:pt x="7" y="396"/>
                    </a:cubicBezTo>
                    <a:cubicBezTo>
                      <a:pt x="7" y="396"/>
                      <a:pt x="6" y="395"/>
                      <a:pt x="3" y="394"/>
                    </a:cubicBezTo>
                    <a:cubicBezTo>
                      <a:pt x="1" y="414"/>
                      <a:pt x="0" y="433"/>
                      <a:pt x="0" y="453"/>
                    </a:cubicBezTo>
                    <a:cubicBezTo>
                      <a:pt x="5" y="466"/>
                      <a:pt x="7" y="478"/>
                      <a:pt x="7" y="478"/>
                    </a:cubicBezTo>
                    <a:cubicBezTo>
                      <a:pt x="7" y="478"/>
                      <a:pt x="5" y="478"/>
                      <a:pt x="2" y="477"/>
                    </a:cubicBezTo>
                    <a:cubicBezTo>
                      <a:pt x="3" y="496"/>
                      <a:pt x="6" y="515"/>
                      <a:pt x="10" y="534"/>
                    </a:cubicBezTo>
                    <a:cubicBezTo>
                      <a:pt x="17" y="546"/>
                      <a:pt x="21" y="557"/>
                      <a:pt x="21" y="557"/>
                    </a:cubicBezTo>
                    <a:cubicBezTo>
                      <a:pt x="21" y="557"/>
                      <a:pt x="19" y="557"/>
                      <a:pt x="16" y="557"/>
                    </a:cubicBezTo>
                    <a:cubicBezTo>
                      <a:pt x="16" y="557"/>
                      <a:pt x="16" y="557"/>
                      <a:pt x="16" y="557"/>
                    </a:cubicBezTo>
                    <a:cubicBezTo>
                      <a:pt x="20" y="575"/>
                      <a:pt x="26" y="593"/>
                      <a:pt x="32" y="610"/>
                    </a:cubicBezTo>
                    <a:cubicBezTo>
                      <a:pt x="42" y="621"/>
                      <a:pt x="48" y="632"/>
                      <a:pt x="48" y="632"/>
                    </a:cubicBezTo>
                    <a:cubicBezTo>
                      <a:pt x="48" y="632"/>
                      <a:pt x="46" y="633"/>
                      <a:pt x="42" y="633"/>
                    </a:cubicBezTo>
                    <a:cubicBezTo>
                      <a:pt x="50" y="650"/>
                      <a:pt x="59" y="667"/>
                      <a:pt x="69" y="683"/>
                    </a:cubicBezTo>
                    <a:cubicBezTo>
                      <a:pt x="80" y="692"/>
                      <a:pt x="89" y="702"/>
                      <a:pt x="89" y="702"/>
                    </a:cubicBezTo>
                    <a:cubicBezTo>
                      <a:pt x="89" y="702"/>
                      <a:pt x="87" y="703"/>
                      <a:pt x="83" y="704"/>
                    </a:cubicBezTo>
                    <a:cubicBezTo>
                      <a:pt x="94" y="720"/>
                      <a:pt x="107" y="735"/>
                      <a:pt x="119" y="749"/>
                    </a:cubicBezTo>
                    <a:cubicBezTo>
                      <a:pt x="132" y="756"/>
                      <a:pt x="141" y="764"/>
                      <a:pt x="141" y="764"/>
                    </a:cubicBezTo>
                    <a:cubicBezTo>
                      <a:pt x="141" y="764"/>
                      <a:pt x="139" y="765"/>
                      <a:pt x="136" y="767"/>
                    </a:cubicBezTo>
                    <a:cubicBezTo>
                      <a:pt x="150" y="780"/>
                      <a:pt x="164" y="793"/>
                      <a:pt x="179" y="805"/>
                    </a:cubicBezTo>
                    <a:cubicBezTo>
                      <a:pt x="193" y="810"/>
                      <a:pt x="204" y="816"/>
                      <a:pt x="204" y="816"/>
                    </a:cubicBezTo>
                    <a:cubicBezTo>
                      <a:pt x="204" y="816"/>
                      <a:pt x="202" y="817"/>
                      <a:pt x="199" y="820"/>
                    </a:cubicBezTo>
                    <a:cubicBezTo>
                      <a:pt x="214" y="831"/>
                      <a:pt x="229" y="840"/>
                      <a:pt x="244" y="849"/>
                    </a:cubicBezTo>
                    <a:cubicBezTo>
                      <a:pt x="260" y="851"/>
                      <a:pt x="274" y="856"/>
                      <a:pt x="274" y="856"/>
                    </a:cubicBezTo>
                    <a:cubicBezTo>
                      <a:pt x="274" y="856"/>
                      <a:pt x="273" y="858"/>
                      <a:pt x="270" y="862"/>
                    </a:cubicBezTo>
                    <a:cubicBezTo>
                      <a:pt x="286" y="870"/>
                      <a:pt x="303" y="876"/>
                      <a:pt x="319" y="881"/>
                    </a:cubicBezTo>
                    <a:cubicBezTo>
                      <a:pt x="320" y="881"/>
                      <a:pt x="320" y="881"/>
                      <a:pt x="321" y="881"/>
                    </a:cubicBezTo>
                    <a:cubicBezTo>
                      <a:pt x="337" y="881"/>
                      <a:pt x="351" y="883"/>
                      <a:pt x="351" y="883"/>
                    </a:cubicBezTo>
                    <a:cubicBezTo>
                      <a:pt x="351" y="883"/>
                      <a:pt x="350" y="885"/>
                      <a:pt x="348" y="889"/>
                    </a:cubicBezTo>
                    <a:cubicBezTo>
                      <a:pt x="387" y="896"/>
                      <a:pt x="419" y="907"/>
                      <a:pt x="445" y="918"/>
                    </a:cubicBezTo>
                    <a:cubicBezTo>
                      <a:pt x="451" y="915"/>
                      <a:pt x="458" y="912"/>
                      <a:pt x="465" y="908"/>
                    </a:cubicBezTo>
                    <a:cubicBezTo>
                      <a:pt x="454" y="903"/>
                      <a:pt x="442" y="898"/>
                      <a:pt x="429" y="894"/>
                    </a:cubicBezTo>
                    <a:cubicBezTo>
                      <a:pt x="409" y="887"/>
                      <a:pt x="388" y="880"/>
                      <a:pt x="364" y="876"/>
                    </a:cubicBezTo>
                    <a:cubicBezTo>
                      <a:pt x="363" y="882"/>
                      <a:pt x="362" y="886"/>
                      <a:pt x="362" y="886"/>
                    </a:cubicBezTo>
                    <a:cubicBezTo>
                      <a:pt x="362" y="886"/>
                      <a:pt x="350" y="880"/>
                      <a:pt x="338" y="871"/>
                    </a:cubicBezTo>
                    <a:cubicBezTo>
                      <a:pt x="321" y="866"/>
                      <a:pt x="304" y="861"/>
                      <a:pt x="287" y="853"/>
                    </a:cubicBezTo>
                    <a:cubicBezTo>
                      <a:pt x="286" y="858"/>
                      <a:pt x="285" y="861"/>
                      <a:pt x="285" y="861"/>
                    </a:cubicBezTo>
                    <a:cubicBezTo>
                      <a:pt x="285" y="861"/>
                      <a:pt x="275" y="853"/>
                      <a:pt x="265" y="843"/>
                    </a:cubicBezTo>
                    <a:cubicBezTo>
                      <a:pt x="249" y="835"/>
                      <a:pt x="232" y="825"/>
                      <a:pt x="217" y="815"/>
                    </a:cubicBezTo>
                    <a:cubicBezTo>
                      <a:pt x="214" y="819"/>
                      <a:pt x="213" y="822"/>
                      <a:pt x="213" y="822"/>
                    </a:cubicBezTo>
                    <a:cubicBezTo>
                      <a:pt x="213" y="822"/>
                      <a:pt x="204" y="812"/>
                      <a:pt x="195" y="800"/>
                    </a:cubicBezTo>
                    <a:cubicBezTo>
                      <a:pt x="181" y="789"/>
                      <a:pt x="167" y="777"/>
                      <a:pt x="154" y="765"/>
                    </a:cubicBezTo>
                    <a:cubicBezTo>
                      <a:pt x="151" y="769"/>
                      <a:pt x="149" y="771"/>
                      <a:pt x="149" y="771"/>
                    </a:cubicBezTo>
                    <a:cubicBezTo>
                      <a:pt x="149" y="771"/>
                      <a:pt x="142" y="761"/>
                      <a:pt x="136" y="747"/>
                    </a:cubicBezTo>
                    <a:cubicBezTo>
                      <a:pt x="123" y="734"/>
                      <a:pt x="111" y="720"/>
                      <a:pt x="100" y="705"/>
                    </a:cubicBezTo>
                    <a:cubicBezTo>
                      <a:pt x="97" y="709"/>
                      <a:pt x="95" y="710"/>
                      <a:pt x="95" y="710"/>
                    </a:cubicBezTo>
                    <a:cubicBezTo>
                      <a:pt x="95" y="710"/>
                      <a:pt x="91" y="700"/>
                      <a:pt x="87" y="687"/>
                    </a:cubicBezTo>
                    <a:cubicBezTo>
                      <a:pt x="77" y="672"/>
                      <a:pt x="67" y="655"/>
                      <a:pt x="58" y="638"/>
                    </a:cubicBezTo>
                    <a:cubicBezTo>
                      <a:pt x="55" y="640"/>
                      <a:pt x="53" y="641"/>
                      <a:pt x="53" y="641"/>
                    </a:cubicBezTo>
                    <a:cubicBezTo>
                      <a:pt x="53" y="641"/>
                      <a:pt x="51" y="632"/>
                      <a:pt x="50" y="621"/>
                    </a:cubicBezTo>
                    <a:cubicBezTo>
                      <a:pt x="42" y="603"/>
                      <a:pt x="35" y="584"/>
                      <a:pt x="29" y="564"/>
                    </a:cubicBezTo>
                    <a:cubicBezTo>
                      <a:pt x="26" y="566"/>
                      <a:pt x="24" y="567"/>
                      <a:pt x="24" y="567"/>
                    </a:cubicBezTo>
                    <a:cubicBezTo>
                      <a:pt x="24" y="567"/>
                      <a:pt x="23" y="557"/>
                      <a:pt x="24" y="546"/>
                    </a:cubicBezTo>
                    <a:cubicBezTo>
                      <a:pt x="19" y="526"/>
                      <a:pt x="15" y="506"/>
                      <a:pt x="13" y="487"/>
                    </a:cubicBezTo>
                    <a:cubicBezTo>
                      <a:pt x="10" y="487"/>
                      <a:pt x="8" y="488"/>
                      <a:pt x="8" y="488"/>
                    </a:cubicBezTo>
                    <a:cubicBezTo>
                      <a:pt x="8" y="488"/>
                      <a:pt x="9" y="481"/>
                      <a:pt x="11" y="471"/>
                    </a:cubicBezTo>
                    <a:cubicBezTo>
                      <a:pt x="10" y="449"/>
                      <a:pt x="10" y="427"/>
                      <a:pt x="11" y="406"/>
                    </a:cubicBezTo>
                    <a:cubicBezTo>
                      <a:pt x="10" y="406"/>
                      <a:pt x="8" y="406"/>
                      <a:pt x="8" y="406"/>
                    </a:cubicBezTo>
                    <a:cubicBezTo>
                      <a:pt x="7" y="406"/>
                      <a:pt x="7" y="406"/>
                      <a:pt x="7" y="406"/>
                    </a:cubicBezTo>
                    <a:cubicBezTo>
                      <a:pt x="7" y="406"/>
                      <a:pt x="9" y="399"/>
                      <a:pt x="13" y="390"/>
                    </a:cubicBezTo>
                    <a:cubicBezTo>
                      <a:pt x="15" y="368"/>
                      <a:pt x="19" y="346"/>
                      <a:pt x="24" y="325"/>
                    </a:cubicBezTo>
                    <a:cubicBezTo>
                      <a:pt x="21" y="324"/>
                      <a:pt x="20" y="324"/>
                      <a:pt x="20" y="324"/>
                    </a:cubicBezTo>
                    <a:cubicBezTo>
                      <a:pt x="20" y="324"/>
                      <a:pt x="23" y="317"/>
                      <a:pt x="29" y="309"/>
                    </a:cubicBezTo>
                    <a:cubicBezTo>
                      <a:pt x="35" y="288"/>
                      <a:pt x="42" y="267"/>
                      <a:pt x="51" y="247"/>
                    </a:cubicBezTo>
                    <a:cubicBezTo>
                      <a:pt x="49" y="247"/>
                      <a:pt x="47" y="246"/>
                      <a:pt x="47" y="246"/>
                    </a:cubicBezTo>
                    <a:cubicBezTo>
                      <a:pt x="47" y="246"/>
                      <a:pt x="51" y="241"/>
                      <a:pt x="56" y="236"/>
                    </a:cubicBezTo>
                    <a:cubicBezTo>
                      <a:pt x="66" y="214"/>
                      <a:pt x="78" y="194"/>
                      <a:pt x="90" y="176"/>
                    </a:cubicBezTo>
                    <a:cubicBezTo>
                      <a:pt x="89" y="175"/>
                      <a:pt x="88" y="175"/>
                      <a:pt x="88" y="175"/>
                    </a:cubicBezTo>
                    <a:cubicBezTo>
                      <a:pt x="88" y="175"/>
                      <a:pt x="91" y="173"/>
                      <a:pt x="94" y="169"/>
                    </a:cubicBezTo>
                    <a:cubicBezTo>
                      <a:pt x="109" y="148"/>
                      <a:pt x="125" y="130"/>
                      <a:pt x="142" y="113"/>
                    </a:cubicBezTo>
                    <a:cubicBezTo>
                      <a:pt x="141" y="113"/>
                      <a:pt x="140" y="112"/>
                      <a:pt x="140" y="112"/>
                    </a:cubicBezTo>
                    <a:cubicBezTo>
                      <a:pt x="140" y="112"/>
                      <a:pt x="143" y="111"/>
                      <a:pt x="147" y="108"/>
                    </a:cubicBezTo>
                    <a:cubicBezTo>
                      <a:pt x="148" y="107"/>
                      <a:pt x="150" y="106"/>
                      <a:pt x="151" y="105"/>
                    </a:cubicBezTo>
                    <a:cubicBezTo>
                      <a:pt x="169" y="88"/>
                      <a:pt x="187" y="74"/>
                      <a:pt x="204" y="62"/>
                    </a:cubicBezTo>
                    <a:cubicBezTo>
                      <a:pt x="203" y="61"/>
                      <a:pt x="202" y="61"/>
                      <a:pt x="202" y="61"/>
                    </a:cubicBezTo>
                    <a:cubicBezTo>
                      <a:pt x="202" y="61"/>
                      <a:pt x="205" y="59"/>
                      <a:pt x="209" y="58"/>
                    </a:cubicBezTo>
                    <a:cubicBezTo>
                      <a:pt x="232" y="42"/>
                      <a:pt x="253" y="31"/>
                      <a:pt x="272" y="22"/>
                    </a:cubicBezTo>
                    <a:cubicBezTo>
                      <a:pt x="271" y="21"/>
                      <a:pt x="271" y="21"/>
                      <a:pt x="271" y="21"/>
                    </a:cubicBezTo>
                    <a:cubicBezTo>
                      <a:pt x="271" y="21"/>
                      <a:pt x="272" y="21"/>
                      <a:pt x="274" y="20"/>
                    </a:cubicBezTo>
                    <a:cubicBezTo>
                      <a:pt x="292" y="12"/>
                      <a:pt x="307" y="6"/>
                      <a:pt x="318" y="2"/>
                    </a:cubicBezTo>
                    <a:cubicBezTo>
                      <a:pt x="318" y="2"/>
                      <a:pt x="318" y="2"/>
                      <a:pt x="318" y="2"/>
                    </a:cubicBezTo>
                    <a:cubicBezTo>
                      <a:pt x="318" y="2"/>
                      <a:pt x="318" y="1"/>
                      <a:pt x="31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75"/>
              <p:cNvSpPr>
                <a:spLocks/>
              </p:cNvSpPr>
              <p:nvPr/>
            </p:nvSpPr>
            <p:spPr bwMode="auto">
              <a:xfrm>
                <a:off x="5976938" y="1436689"/>
                <a:ext cx="1749426" cy="3106736"/>
              </a:xfrm>
              <a:custGeom>
                <a:avLst/>
                <a:gdLst/>
                <a:ahLst/>
                <a:cxnLst>
                  <a:cxn ang="0">
                    <a:pos x="235" y="2"/>
                  </a:cxn>
                  <a:cxn ang="0">
                    <a:pos x="278" y="20"/>
                  </a:cxn>
                  <a:cxn ang="0">
                    <a:pos x="281" y="22"/>
                  </a:cxn>
                  <a:cxn ang="0">
                    <a:pos x="350" y="61"/>
                  </a:cxn>
                  <a:cxn ang="0">
                    <a:pos x="401" y="105"/>
                  </a:cxn>
                  <a:cxn ang="0">
                    <a:pos x="412" y="112"/>
                  </a:cxn>
                  <a:cxn ang="0">
                    <a:pos x="458" y="170"/>
                  </a:cxn>
                  <a:cxn ang="0">
                    <a:pos x="462" y="176"/>
                  </a:cxn>
                  <a:cxn ang="0">
                    <a:pos x="505" y="246"/>
                  </a:cxn>
                  <a:cxn ang="0">
                    <a:pos x="524" y="309"/>
                  </a:cxn>
                  <a:cxn ang="0">
                    <a:pos x="528" y="325"/>
                  </a:cxn>
                  <a:cxn ang="0">
                    <a:pos x="546" y="406"/>
                  </a:cxn>
                  <a:cxn ang="0">
                    <a:pos x="541" y="406"/>
                  </a:cxn>
                  <a:cxn ang="0">
                    <a:pos x="544" y="488"/>
                  </a:cxn>
                  <a:cxn ang="0">
                    <a:pos x="528" y="546"/>
                  </a:cxn>
                  <a:cxn ang="0">
                    <a:pos x="523" y="564"/>
                  </a:cxn>
                  <a:cxn ang="0">
                    <a:pos x="499" y="641"/>
                  </a:cxn>
                  <a:cxn ang="0">
                    <a:pos x="465" y="687"/>
                  </a:cxn>
                  <a:cxn ang="0">
                    <a:pos x="452" y="705"/>
                  </a:cxn>
                  <a:cxn ang="0">
                    <a:pos x="404" y="771"/>
                  </a:cxn>
                  <a:cxn ang="0">
                    <a:pos x="357" y="800"/>
                  </a:cxn>
                  <a:cxn ang="0">
                    <a:pos x="336" y="815"/>
                  </a:cxn>
                  <a:cxn ang="0">
                    <a:pos x="268" y="861"/>
                  </a:cxn>
                  <a:cxn ang="0">
                    <a:pos x="215" y="871"/>
                  </a:cxn>
                  <a:cxn ang="0">
                    <a:pos x="189" y="876"/>
                  </a:cxn>
                  <a:cxn ang="0">
                    <a:pos x="87" y="908"/>
                  </a:cxn>
                  <a:cxn ang="0">
                    <a:pos x="0" y="966"/>
                  </a:cxn>
                  <a:cxn ang="0">
                    <a:pos x="87" y="929"/>
                  </a:cxn>
                  <a:cxn ang="0">
                    <a:pos x="204" y="889"/>
                  </a:cxn>
                  <a:cxn ang="0">
                    <a:pos x="231" y="881"/>
                  </a:cxn>
                  <a:cxn ang="0">
                    <a:pos x="283" y="862"/>
                  </a:cxn>
                  <a:cxn ang="0">
                    <a:pos x="308" y="849"/>
                  </a:cxn>
                  <a:cxn ang="0">
                    <a:pos x="349" y="816"/>
                  </a:cxn>
                  <a:cxn ang="0">
                    <a:pos x="416" y="767"/>
                  </a:cxn>
                  <a:cxn ang="0">
                    <a:pos x="433" y="749"/>
                  </a:cxn>
                  <a:cxn ang="0">
                    <a:pos x="464" y="702"/>
                  </a:cxn>
                  <a:cxn ang="0">
                    <a:pos x="510" y="633"/>
                  </a:cxn>
                  <a:cxn ang="0">
                    <a:pos x="520" y="609"/>
                  </a:cxn>
                  <a:cxn ang="0">
                    <a:pos x="537" y="557"/>
                  </a:cxn>
                  <a:cxn ang="0">
                    <a:pos x="543" y="534"/>
                  </a:cxn>
                  <a:cxn ang="0">
                    <a:pos x="545" y="478"/>
                  </a:cxn>
                  <a:cxn ang="0">
                    <a:pos x="550" y="394"/>
                  </a:cxn>
                  <a:cxn ang="0">
                    <a:pos x="547" y="374"/>
                  </a:cxn>
                  <a:cxn ang="0">
                    <a:pos x="530" y="315"/>
                  </a:cxn>
                  <a:cxn ang="0">
                    <a:pos x="504" y="235"/>
                  </a:cxn>
                  <a:cxn ang="0">
                    <a:pos x="497" y="219"/>
                  </a:cxn>
                  <a:cxn ang="0">
                    <a:pos x="459" y="167"/>
                  </a:cxn>
                  <a:cxn ang="0">
                    <a:pos x="408" y="103"/>
                  </a:cxn>
                  <a:cxn ang="0">
                    <a:pos x="397" y="94"/>
                  </a:cxn>
                  <a:cxn ang="0">
                    <a:pos x="343" y="55"/>
                  </a:cxn>
                  <a:cxn ang="0">
                    <a:pos x="274" y="15"/>
                  </a:cxn>
                  <a:cxn ang="0">
                    <a:pos x="266" y="12"/>
                  </a:cxn>
                </a:cxnLst>
                <a:rect l="0" t="0" r="r" b="b"/>
                <a:pathLst>
                  <a:path w="553" h="981">
                    <a:moveTo>
                      <a:pt x="234" y="0"/>
                    </a:moveTo>
                    <a:cubicBezTo>
                      <a:pt x="234" y="1"/>
                      <a:pt x="235" y="2"/>
                      <a:pt x="235" y="2"/>
                    </a:cubicBezTo>
                    <a:cubicBezTo>
                      <a:pt x="235" y="2"/>
                      <a:pt x="235" y="2"/>
                      <a:pt x="234" y="2"/>
                    </a:cubicBezTo>
                    <a:cubicBezTo>
                      <a:pt x="245" y="6"/>
                      <a:pt x="260" y="12"/>
                      <a:pt x="278" y="20"/>
                    </a:cubicBezTo>
                    <a:cubicBezTo>
                      <a:pt x="280" y="21"/>
                      <a:pt x="281" y="21"/>
                      <a:pt x="281" y="21"/>
                    </a:cubicBezTo>
                    <a:cubicBezTo>
                      <a:pt x="281" y="21"/>
                      <a:pt x="281" y="21"/>
                      <a:pt x="281" y="22"/>
                    </a:cubicBezTo>
                    <a:cubicBezTo>
                      <a:pt x="299" y="31"/>
                      <a:pt x="321" y="42"/>
                      <a:pt x="343" y="58"/>
                    </a:cubicBezTo>
                    <a:cubicBezTo>
                      <a:pt x="348" y="59"/>
                      <a:pt x="350" y="61"/>
                      <a:pt x="350" y="61"/>
                    </a:cubicBezTo>
                    <a:cubicBezTo>
                      <a:pt x="350" y="61"/>
                      <a:pt x="350" y="61"/>
                      <a:pt x="349" y="62"/>
                    </a:cubicBezTo>
                    <a:cubicBezTo>
                      <a:pt x="366" y="74"/>
                      <a:pt x="384" y="88"/>
                      <a:pt x="401" y="105"/>
                    </a:cubicBezTo>
                    <a:cubicBezTo>
                      <a:pt x="403" y="106"/>
                      <a:pt x="404" y="107"/>
                      <a:pt x="406" y="109"/>
                    </a:cubicBezTo>
                    <a:cubicBezTo>
                      <a:pt x="410" y="111"/>
                      <a:pt x="412" y="112"/>
                      <a:pt x="412" y="112"/>
                    </a:cubicBezTo>
                    <a:cubicBezTo>
                      <a:pt x="412" y="112"/>
                      <a:pt x="412" y="113"/>
                      <a:pt x="411" y="113"/>
                    </a:cubicBezTo>
                    <a:cubicBezTo>
                      <a:pt x="428" y="130"/>
                      <a:pt x="444" y="148"/>
                      <a:pt x="458" y="170"/>
                    </a:cubicBezTo>
                    <a:cubicBezTo>
                      <a:pt x="462" y="173"/>
                      <a:pt x="464" y="175"/>
                      <a:pt x="464" y="175"/>
                    </a:cubicBezTo>
                    <a:cubicBezTo>
                      <a:pt x="464" y="175"/>
                      <a:pt x="464" y="175"/>
                      <a:pt x="462" y="176"/>
                    </a:cubicBezTo>
                    <a:cubicBezTo>
                      <a:pt x="475" y="194"/>
                      <a:pt x="486" y="214"/>
                      <a:pt x="496" y="236"/>
                    </a:cubicBezTo>
                    <a:cubicBezTo>
                      <a:pt x="502" y="241"/>
                      <a:pt x="505" y="246"/>
                      <a:pt x="505" y="246"/>
                    </a:cubicBezTo>
                    <a:cubicBezTo>
                      <a:pt x="505" y="246"/>
                      <a:pt x="504" y="247"/>
                      <a:pt x="502" y="247"/>
                    </a:cubicBezTo>
                    <a:cubicBezTo>
                      <a:pt x="510" y="267"/>
                      <a:pt x="518" y="288"/>
                      <a:pt x="524" y="309"/>
                    </a:cubicBezTo>
                    <a:cubicBezTo>
                      <a:pt x="529" y="317"/>
                      <a:pt x="533" y="324"/>
                      <a:pt x="533" y="324"/>
                    </a:cubicBezTo>
                    <a:cubicBezTo>
                      <a:pt x="533" y="324"/>
                      <a:pt x="531" y="324"/>
                      <a:pt x="528" y="325"/>
                    </a:cubicBezTo>
                    <a:cubicBezTo>
                      <a:pt x="533" y="346"/>
                      <a:pt x="537" y="368"/>
                      <a:pt x="540" y="390"/>
                    </a:cubicBezTo>
                    <a:cubicBezTo>
                      <a:pt x="544" y="399"/>
                      <a:pt x="546" y="406"/>
                      <a:pt x="546" y="406"/>
                    </a:cubicBezTo>
                    <a:cubicBezTo>
                      <a:pt x="546" y="406"/>
                      <a:pt x="545" y="406"/>
                      <a:pt x="545" y="406"/>
                    </a:cubicBezTo>
                    <a:cubicBezTo>
                      <a:pt x="544" y="406"/>
                      <a:pt x="543" y="406"/>
                      <a:pt x="541" y="406"/>
                    </a:cubicBezTo>
                    <a:cubicBezTo>
                      <a:pt x="543" y="427"/>
                      <a:pt x="543" y="449"/>
                      <a:pt x="541" y="471"/>
                    </a:cubicBezTo>
                    <a:cubicBezTo>
                      <a:pt x="543" y="481"/>
                      <a:pt x="544" y="488"/>
                      <a:pt x="544" y="488"/>
                    </a:cubicBezTo>
                    <a:cubicBezTo>
                      <a:pt x="544" y="488"/>
                      <a:pt x="542" y="487"/>
                      <a:pt x="540" y="487"/>
                    </a:cubicBezTo>
                    <a:cubicBezTo>
                      <a:pt x="537" y="507"/>
                      <a:pt x="534" y="526"/>
                      <a:pt x="528" y="546"/>
                    </a:cubicBezTo>
                    <a:cubicBezTo>
                      <a:pt x="529" y="557"/>
                      <a:pt x="529" y="567"/>
                      <a:pt x="529" y="567"/>
                    </a:cubicBezTo>
                    <a:cubicBezTo>
                      <a:pt x="529" y="567"/>
                      <a:pt x="527" y="566"/>
                      <a:pt x="523" y="564"/>
                    </a:cubicBezTo>
                    <a:cubicBezTo>
                      <a:pt x="518" y="584"/>
                      <a:pt x="511" y="603"/>
                      <a:pt x="503" y="621"/>
                    </a:cubicBezTo>
                    <a:cubicBezTo>
                      <a:pt x="501" y="632"/>
                      <a:pt x="499" y="641"/>
                      <a:pt x="499" y="641"/>
                    </a:cubicBezTo>
                    <a:cubicBezTo>
                      <a:pt x="499" y="641"/>
                      <a:pt x="498" y="640"/>
                      <a:pt x="495" y="638"/>
                    </a:cubicBezTo>
                    <a:cubicBezTo>
                      <a:pt x="486" y="655"/>
                      <a:pt x="476" y="672"/>
                      <a:pt x="465" y="687"/>
                    </a:cubicBezTo>
                    <a:cubicBezTo>
                      <a:pt x="462" y="700"/>
                      <a:pt x="458" y="710"/>
                      <a:pt x="458" y="710"/>
                    </a:cubicBezTo>
                    <a:cubicBezTo>
                      <a:pt x="458" y="710"/>
                      <a:pt x="456" y="709"/>
                      <a:pt x="452" y="705"/>
                    </a:cubicBezTo>
                    <a:cubicBezTo>
                      <a:pt x="441" y="720"/>
                      <a:pt x="429" y="734"/>
                      <a:pt x="416" y="747"/>
                    </a:cubicBezTo>
                    <a:cubicBezTo>
                      <a:pt x="410" y="761"/>
                      <a:pt x="404" y="771"/>
                      <a:pt x="404" y="771"/>
                    </a:cubicBezTo>
                    <a:cubicBezTo>
                      <a:pt x="404" y="771"/>
                      <a:pt x="402" y="769"/>
                      <a:pt x="399" y="765"/>
                    </a:cubicBezTo>
                    <a:cubicBezTo>
                      <a:pt x="385" y="777"/>
                      <a:pt x="371" y="789"/>
                      <a:pt x="357" y="800"/>
                    </a:cubicBezTo>
                    <a:cubicBezTo>
                      <a:pt x="349" y="812"/>
                      <a:pt x="340" y="822"/>
                      <a:pt x="340" y="822"/>
                    </a:cubicBezTo>
                    <a:cubicBezTo>
                      <a:pt x="340" y="822"/>
                      <a:pt x="338" y="820"/>
                      <a:pt x="336" y="815"/>
                    </a:cubicBezTo>
                    <a:cubicBezTo>
                      <a:pt x="320" y="825"/>
                      <a:pt x="304" y="835"/>
                      <a:pt x="288" y="843"/>
                    </a:cubicBezTo>
                    <a:cubicBezTo>
                      <a:pt x="277" y="853"/>
                      <a:pt x="268" y="861"/>
                      <a:pt x="268" y="861"/>
                    </a:cubicBezTo>
                    <a:cubicBezTo>
                      <a:pt x="268" y="861"/>
                      <a:pt x="267" y="858"/>
                      <a:pt x="265" y="853"/>
                    </a:cubicBezTo>
                    <a:cubicBezTo>
                      <a:pt x="248" y="861"/>
                      <a:pt x="231" y="866"/>
                      <a:pt x="215" y="871"/>
                    </a:cubicBezTo>
                    <a:cubicBezTo>
                      <a:pt x="202" y="880"/>
                      <a:pt x="190" y="886"/>
                      <a:pt x="190" y="886"/>
                    </a:cubicBezTo>
                    <a:cubicBezTo>
                      <a:pt x="190" y="886"/>
                      <a:pt x="189" y="882"/>
                      <a:pt x="189" y="876"/>
                    </a:cubicBezTo>
                    <a:cubicBezTo>
                      <a:pt x="165" y="880"/>
                      <a:pt x="143" y="887"/>
                      <a:pt x="124" y="894"/>
                    </a:cubicBezTo>
                    <a:cubicBezTo>
                      <a:pt x="110" y="898"/>
                      <a:pt x="98" y="903"/>
                      <a:pt x="87" y="908"/>
                    </a:cubicBezTo>
                    <a:cubicBezTo>
                      <a:pt x="80" y="912"/>
                      <a:pt x="73" y="915"/>
                      <a:pt x="67" y="918"/>
                    </a:cubicBezTo>
                    <a:cubicBezTo>
                      <a:pt x="19" y="943"/>
                      <a:pt x="0" y="966"/>
                      <a:pt x="0" y="966"/>
                    </a:cubicBezTo>
                    <a:cubicBezTo>
                      <a:pt x="17" y="981"/>
                      <a:pt x="17" y="981"/>
                      <a:pt x="17" y="981"/>
                    </a:cubicBezTo>
                    <a:cubicBezTo>
                      <a:pt x="17" y="981"/>
                      <a:pt x="39" y="954"/>
                      <a:pt x="87" y="929"/>
                    </a:cubicBezTo>
                    <a:cubicBezTo>
                      <a:pt x="94" y="925"/>
                      <a:pt x="101" y="922"/>
                      <a:pt x="108" y="918"/>
                    </a:cubicBezTo>
                    <a:cubicBezTo>
                      <a:pt x="134" y="907"/>
                      <a:pt x="166" y="896"/>
                      <a:pt x="204" y="889"/>
                    </a:cubicBezTo>
                    <a:cubicBezTo>
                      <a:pt x="202" y="885"/>
                      <a:pt x="201" y="883"/>
                      <a:pt x="201" y="883"/>
                    </a:cubicBezTo>
                    <a:cubicBezTo>
                      <a:pt x="201" y="883"/>
                      <a:pt x="215" y="881"/>
                      <a:pt x="231" y="881"/>
                    </a:cubicBezTo>
                    <a:cubicBezTo>
                      <a:pt x="232" y="881"/>
                      <a:pt x="233" y="881"/>
                      <a:pt x="234" y="881"/>
                    </a:cubicBezTo>
                    <a:cubicBezTo>
                      <a:pt x="250" y="876"/>
                      <a:pt x="266" y="870"/>
                      <a:pt x="283" y="862"/>
                    </a:cubicBezTo>
                    <a:cubicBezTo>
                      <a:pt x="280" y="858"/>
                      <a:pt x="278" y="856"/>
                      <a:pt x="278" y="856"/>
                    </a:cubicBezTo>
                    <a:cubicBezTo>
                      <a:pt x="278" y="856"/>
                      <a:pt x="292" y="851"/>
                      <a:pt x="308" y="849"/>
                    </a:cubicBezTo>
                    <a:cubicBezTo>
                      <a:pt x="324" y="840"/>
                      <a:pt x="339" y="831"/>
                      <a:pt x="353" y="820"/>
                    </a:cubicBezTo>
                    <a:cubicBezTo>
                      <a:pt x="350" y="817"/>
                      <a:pt x="349" y="816"/>
                      <a:pt x="349" y="816"/>
                    </a:cubicBezTo>
                    <a:cubicBezTo>
                      <a:pt x="349" y="816"/>
                      <a:pt x="360" y="810"/>
                      <a:pt x="374" y="805"/>
                    </a:cubicBezTo>
                    <a:cubicBezTo>
                      <a:pt x="388" y="793"/>
                      <a:pt x="403" y="780"/>
                      <a:pt x="416" y="767"/>
                    </a:cubicBezTo>
                    <a:cubicBezTo>
                      <a:pt x="413" y="765"/>
                      <a:pt x="411" y="764"/>
                      <a:pt x="411" y="764"/>
                    </a:cubicBezTo>
                    <a:cubicBezTo>
                      <a:pt x="411" y="764"/>
                      <a:pt x="421" y="756"/>
                      <a:pt x="433" y="749"/>
                    </a:cubicBezTo>
                    <a:cubicBezTo>
                      <a:pt x="446" y="735"/>
                      <a:pt x="458" y="720"/>
                      <a:pt x="469" y="704"/>
                    </a:cubicBezTo>
                    <a:cubicBezTo>
                      <a:pt x="466" y="703"/>
                      <a:pt x="464" y="702"/>
                      <a:pt x="464" y="702"/>
                    </a:cubicBezTo>
                    <a:cubicBezTo>
                      <a:pt x="464" y="702"/>
                      <a:pt x="472" y="692"/>
                      <a:pt x="483" y="683"/>
                    </a:cubicBezTo>
                    <a:cubicBezTo>
                      <a:pt x="493" y="667"/>
                      <a:pt x="502" y="650"/>
                      <a:pt x="510" y="633"/>
                    </a:cubicBezTo>
                    <a:cubicBezTo>
                      <a:pt x="506" y="633"/>
                      <a:pt x="504" y="632"/>
                      <a:pt x="504" y="632"/>
                    </a:cubicBezTo>
                    <a:cubicBezTo>
                      <a:pt x="504" y="632"/>
                      <a:pt x="511" y="621"/>
                      <a:pt x="520" y="609"/>
                    </a:cubicBezTo>
                    <a:cubicBezTo>
                      <a:pt x="527" y="592"/>
                      <a:pt x="533" y="575"/>
                      <a:pt x="537" y="557"/>
                    </a:cubicBezTo>
                    <a:cubicBezTo>
                      <a:pt x="537" y="557"/>
                      <a:pt x="537" y="557"/>
                      <a:pt x="537" y="557"/>
                    </a:cubicBezTo>
                    <a:cubicBezTo>
                      <a:pt x="533" y="557"/>
                      <a:pt x="531" y="557"/>
                      <a:pt x="531" y="557"/>
                    </a:cubicBezTo>
                    <a:cubicBezTo>
                      <a:pt x="531" y="557"/>
                      <a:pt x="536" y="546"/>
                      <a:pt x="543" y="534"/>
                    </a:cubicBezTo>
                    <a:cubicBezTo>
                      <a:pt x="547" y="515"/>
                      <a:pt x="549" y="496"/>
                      <a:pt x="551" y="477"/>
                    </a:cubicBezTo>
                    <a:cubicBezTo>
                      <a:pt x="547" y="478"/>
                      <a:pt x="545" y="478"/>
                      <a:pt x="545" y="478"/>
                    </a:cubicBezTo>
                    <a:cubicBezTo>
                      <a:pt x="545" y="478"/>
                      <a:pt x="548" y="466"/>
                      <a:pt x="552" y="453"/>
                    </a:cubicBezTo>
                    <a:cubicBezTo>
                      <a:pt x="553" y="433"/>
                      <a:pt x="552" y="414"/>
                      <a:pt x="550" y="394"/>
                    </a:cubicBezTo>
                    <a:cubicBezTo>
                      <a:pt x="547" y="395"/>
                      <a:pt x="545" y="396"/>
                      <a:pt x="545" y="396"/>
                    </a:cubicBezTo>
                    <a:cubicBezTo>
                      <a:pt x="545" y="396"/>
                      <a:pt x="545" y="386"/>
                      <a:pt x="547" y="374"/>
                    </a:cubicBezTo>
                    <a:cubicBezTo>
                      <a:pt x="544" y="353"/>
                      <a:pt x="540" y="333"/>
                      <a:pt x="534" y="313"/>
                    </a:cubicBezTo>
                    <a:cubicBezTo>
                      <a:pt x="532" y="314"/>
                      <a:pt x="530" y="315"/>
                      <a:pt x="530" y="315"/>
                    </a:cubicBezTo>
                    <a:cubicBezTo>
                      <a:pt x="530" y="315"/>
                      <a:pt x="529" y="306"/>
                      <a:pt x="529" y="296"/>
                    </a:cubicBezTo>
                    <a:cubicBezTo>
                      <a:pt x="522" y="275"/>
                      <a:pt x="514" y="254"/>
                      <a:pt x="504" y="235"/>
                    </a:cubicBezTo>
                    <a:cubicBezTo>
                      <a:pt x="503" y="237"/>
                      <a:pt x="501" y="237"/>
                      <a:pt x="501" y="237"/>
                    </a:cubicBezTo>
                    <a:cubicBezTo>
                      <a:pt x="501" y="237"/>
                      <a:pt x="499" y="230"/>
                      <a:pt x="497" y="219"/>
                    </a:cubicBezTo>
                    <a:cubicBezTo>
                      <a:pt x="486" y="199"/>
                      <a:pt x="475" y="181"/>
                      <a:pt x="462" y="164"/>
                    </a:cubicBezTo>
                    <a:cubicBezTo>
                      <a:pt x="460" y="166"/>
                      <a:pt x="459" y="167"/>
                      <a:pt x="459" y="167"/>
                    </a:cubicBezTo>
                    <a:cubicBezTo>
                      <a:pt x="459" y="167"/>
                      <a:pt x="455" y="159"/>
                      <a:pt x="451" y="148"/>
                    </a:cubicBezTo>
                    <a:cubicBezTo>
                      <a:pt x="437" y="131"/>
                      <a:pt x="423" y="116"/>
                      <a:pt x="408" y="103"/>
                    </a:cubicBezTo>
                    <a:cubicBezTo>
                      <a:pt x="406" y="105"/>
                      <a:pt x="406" y="106"/>
                      <a:pt x="406" y="106"/>
                    </a:cubicBezTo>
                    <a:cubicBezTo>
                      <a:pt x="406" y="106"/>
                      <a:pt x="402" y="101"/>
                      <a:pt x="397" y="94"/>
                    </a:cubicBezTo>
                    <a:cubicBezTo>
                      <a:pt x="379" y="78"/>
                      <a:pt x="361" y="64"/>
                      <a:pt x="344" y="53"/>
                    </a:cubicBezTo>
                    <a:cubicBezTo>
                      <a:pt x="343" y="55"/>
                      <a:pt x="343" y="55"/>
                      <a:pt x="343" y="55"/>
                    </a:cubicBezTo>
                    <a:cubicBezTo>
                      <a:pt x="343" y="55"/>
                      <a:pt x="339" y="52"/>
                      <a:pt x="335" y="47"/>
                    </a:cubicBezTo>
                    <a:cubicBezTo>
                      <a:pt x="312" y="33"/>
                      <a:pt x="292" y="23"/>
                      <a:pt x="274" y="15"/>
                    </a:cubicBezTo>
                    <a:cubicBezTo>
                      <a:pt x="274" y="16"/>
                      <a:pt x="273" y="17"/>
                      <a:pt x="273" y="17"/>
                    </a:cubicBezTo>
                    <a:cubicBezTo>
                      <a:pt x="273" y="17"/>
                      <a:pt x="270" y="15"/>
                      <a:pt x="266" y="12"/>
                    </a:cubicBezTo>
                    <a:cubicBezTo>
                      <a:pt x="253" y="7"/>
                      <a:pt x="242" y="3"/>
                      <a:pt x="23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76"/>
              <p:cNvSpPr>
                <a:spLocks/>
              </p:cNvSpPr>
              <p:nvPr/>
            </p:nvSpPr>
            <p:spPr bwMode="auto">
              <a:xfrm>
                <a:off x="5716588" y="3897313"/>
                <a:ext cx="215900" cy="34448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7" y="70"/>
                  </a:cxn>
                  <a:cxn ang="0">
                    <a:pos x="42" y="94"/>
                  </a:cxn>
                  <a:cxn ang="0">
                    <a:pos x="66" y="109"/>
                  </a:cxn>
                  <a:cxn ang="0">
                    <a:pos x="68" y="99"/>
                  </a:cxn>
                  <a:cxn ang="0">
                    <a:pos x="58" y="42"/>
                  </a:cxn>
                  <a:cxn ang="0">
                    <a:pos x="9" y="0"/>
                  </a:cxn>
                </a:cxnLst>
                <a:rect l="0" t="0" r="r" b="b"/>
                <a:pathLst>
                  <a:path w="68" h="109">
                    <a:moveTo>
                      <a:pt x="9" y="0"/>
                    </a:moveTo>
                    <a:cubicBezTo>
                      <a:pt x="9" y="0"/>
                      <a:pt x="0" y="42"/>
                      <a:pt x="17" y="70"/>
                    </a:cubicBezTo>
                    <a:cubicBezTo>
                      <a:pt x="23" y="79"/>
                      <a:pt x="32" y="87"/>
                      <a:pt x="42" y="94"/>
                    </a:cubicBezTo>
                    <a:cubicBezTo>
                      <a:pt x="54" y="103"/>
                      <a:pt x="66" y="109"/>
                      <a:pt x="66" y="109"/>
                    </a:cubicBezTo>
                    <a:cubicBezTo>
                      <a:pt x="66" y="109"/>
                      <a:pt x="67" y="105"/>
                      <a:pt x="68" y="99"/>
                    </a:cubicBezTo>
                    <a:cubicBezTo>
                      <a:pt x="68" y="87"/>
                      <a:pt x="68" y="66"/>
                      <a:pt x="58" y="42"/>
                    </a:cubicBezTo>
                    <a:cubicBezTo>
                      <a:pt x="46" y="13"/>
                      <a:pt x="9" y="0"/>
                      <a:pt x="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eform 77"/>
              <p:cNvSpPr>
                <a:spLocks/>
              </p:cNvSpPr>
              <p:nvPr/>
            </p:nvSpPr>
            <p:spPr bwMode="auto">
              <a:xfrm>
                <a:off x="5543550" y="4225925"/>
                <a:ext cx="347663" cy="190500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78" y="0"/>
                  </a:cxn>
                  <a:cxn ang="0">
                    <a:pos x="48" y="5"/>
                  </a:cxn>
                  <a:cxn ang="0">
                    <a:pos x="0" y="57"/>
                  </a:cxn>
                  <a:cxn ang="0">
                    <a:pos x="28" y="60"/>
                  </a:cxn>
                  <a:cxn ang="0">
                    <a:pos x="64" y="52"/>
                  </a:cxn>
                  <a:cxn ang="0">
                    <a:pos x="107" y="8"/>
                  </a:cxn>
                  <a:cxn ang="0">
                    <a:pos x="110" y="2"/>
                  </a:cxn>
                  <a:cxn ang="0">
                    <a:pos x="80" y="0"/>
                  </a:cxn>
                </a:cxnLst>
                <a:rect l="0" t="0" r="r" b="b"/>
                <a:pathLst>
                  <a:path w="110" h="60">
                    <a:moveTo>
                      <a:pt x="80" y="0"/>
                    </a:moveTo>
                    <a:cubicBezTo>
                      <a:pt x="79" y="0"/>
                      <a:pt x="79" y="0"/>
                      <a:pt x="78" y="0"/>
                    </a:cubicBezTo>
                    <a:cubicBezTo>
                      <a:pt x="67" y="0"/>
                      <a:pt x="56" y="2"/>
                      <a:pt x="48" y="5"/>
                    </a:cubicBezTo>
                    <a:cubicBezTo>
                      <a:pt x="17" y="17"/>
                      <a:pt x="0" y="57"/>
                      <a:pt x="0" y="57"/>
                    </a:cubicBezTo>
                    <a:cubicBezTo>
                      <a:pt x="0" y="57"/>
                      <a:pt x="12" y="60"/>
                      <a:pt x="28" y="60"/>
                    </a:cubicBezTo>
                    <a:cubicBezTo>
                      <a:pt x="39" y="60"/>
                      <a:pt x="52" y="58"/>
                      <a:pt x="64" y="52"/>
                    </a:cubicBezTo>
                    <a:cubicBezTo>
                      <a:pt x="88" y="37"/>
                      <a:pt x="102" y="17"/>
                      <a:pt x="107" y="8"/>
                    </a:cubicBezTo>
                    <a:cubicBezTo>
                      <a:pt x="109" y="4"/>
                      <a:pt x="110" y="2"/>
                      <a:pt x="110" y="2"/>
                    </a:cubicBezTo>
                    <a:cubicBezTo>
                      <a:pt x="110" y="2"/>
                      <a:pt x="96" y="0"/>
                      <a:pt x="8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78"/>
              <p:cNvSpPr>
                <a:spLocks/>
              </p:cNvSpPr>
              <p:nvPr/>
            </p:nvSpPr>
            <p:spPr bwMode="auto">
              <a:xfrm>
                <a:off x="5514975" y="3798888"/>
                <a:ext cx="195263" cy="365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2" y="69"/>
                  </a:cxn>
                  <a:cxn ang="0">
                    <a:pos x="33" y="97"/>
                  </a:cxn>
                  <a:cxn ang="0">
                    <a:pos x="53" y="115"/>
                  </a:cxn>
                  <a:cxn ang="0">
                    <a:pos x="55" y="107"/>
                  </a:cxn>
                  <a:cxn ang="0">
                    <a:pos x="56" y="48"/>
                  </a:cxn>
                  <a:cxn ang="0">
                    <a:pos x="16" y="0"/>
                  </a:cxn>
                </a:cxnLst>
                <a:rect l="0" t="0" r="r" b="b"/>
                <a:pathLst>
                  <a:path w="62" h="115">
                    <a:moveTo>
                      <a:pt x="16" y="0"/>
                    </a:moveTo>
                    <a:cubicBezTo>
                      <a:pt x="16" y="0"/>
                      <a:pt x="0" y="39"/>
                      <a:pt x="12" y="69"/>
                    </a:cubicBezTo>
                    <a:cubicBezTo>
                      <a:pt x="16" y="78"/>
                      <a:pt x="25" y="89"/>
                      <a:pt x="33" y="97"/>
                    </a:cubicBezTo>
                    <a:cubicBezTo>
                      <a:pt x="43" y="107"/>
                      <a:pt x="53" y="115"/>
                      <a:pt x="53" y="115"/>
                    </a:cubicBezTo>
                    <a:cubicBezTo>
                      <a:pt x="53" y="115"/>
                      <a:pt x="54" y="112"/>
                      <a:pt x="55" y="107"/>
                    </a:cubicBezTo>
                    <a:cubicBezTo>
                      <a:pt x="58" y="96"/>
                      <a:pt x="62" y="75"/>
                      <a:pt x="56" y="48"/>
                    </a:cubicBezTo>
                    <a:cubicBezTo>
                      <a:pt x="49" y="18"/>
                      <a:pt x="16" y="0"/>
                      <a:pt x="1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 79"/>
              <p:cNvSpPr>
                <a:spLocks/>
              </p:cNvSpPr>
              <p:nvPr/>
            </p:nvSpPr>
            <p:spPr bwMode="auto">
              <a:xfrm>
                <a:off x="5283200" y="4119563"/>
                <a:ext cx="365125" cy="163512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55" y="1"/>
                  </a:cxn>
                  <a:cxn ang="0">
                    <a:pos x="0" y="43"/>
                  </a:cxn>
                  <a:cxn ang="0">
                    <a:pos x="41" y="52"/>
                  </a:cxn>
                  <a:cxn ang="0">
                    <a:pos x="62" y="49"/>
                  </a:cxn>
                  <a:cxn ang="0">
                    <a:pos x="111" y="15"/>
                  </a:cxn>
                  <a:cxn ang="0">
                    <a:pos x="115" y="9"/>
                  </a:cxn>
                  <a:cxn ang="0">
                    <a:pos x="85" y="2"/>
                  </a:cxn>
                  <a:cxn ang="0">
                    <a:pos x="66" y="0"/>
                  </a:cxn>
                </a:cxnLst>
                <a:rect l="0" t="0" r="r" b="b"/>
                <a:pathLst>
                  <a:path w="115" h="52">
                    <a:moveTo>
                      <a:pt x="66" y="0"/>
                    </a:moveTo>
                    <a:cubicBezTo>
                      <a:pt x="62" y="0"/>
                      <a:pt x="58" y="0"/>
                      <a:pt x="55" y="1"/>
                    </a:cubicBezTo>
                    <a:cubicBezTo>
                      <a:pt x="23" y="8"/>
                      <a:pt x="0" y="43"/>
                      <a:pt x="0" y="43"/>
                    </a:cubicBezTo>
                    <a:cubicBezTo>
                      <a:pt x="0" y="43"/>
                      <a:pt x="19" y="52"/>
                      <a:pt x="41" y="52"/>
                    </a:cubicBezTo>
                    <a:cubicBezTo>
                      <a:pt x="48" y="52"/>
                      <a:pt x="55" y="51"/>
                      <a:pt x="62" y="49"/>
                    </a:cubicBezTo>
                    <a:cubicBezTo>
                      <a:pt x="88" y="39"/>
                      <a:pt x="104" y="23"/>
                      <a:pt x="111" y="15"/>
                    </a:cubicBezTo>
                    <a:cubicBezTo>
                      <a:pt x="114" y="11"/>
                      <a:pt x="115" y="9"/>
                      <a:pt x="115" y="9"/>
                    </a:cubicBezTo>
                    <a:cubicBezTo>
                      <a:pt x="115" y="9"/>
                      <a:pt x="101" y="4"/>
                      <a:pt x="85" y="2"/>
                    </a:cubicBezTo>
                    <a:cubicBezTo>
                      <a:pt x="79" y="1"/>
                      <a:pt x="72" y="0"/>
                      <a:pt x="6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80"/>
              <p:cNvSpPr>
                <a:spLocks/>
              </p:cNvSpPr>
              <p:nvPr/>
            </p:nvSpPr>
            <p:spPr bwMode="auto">
              <a:xfrm>
                <a:off x="5334000" y="3668713"/>
                <a:ext cx="168275" cy="3714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6" y="66"/>
                  </a:cxn>
                  <a:cxn ang="0">
                    <a:pos x="20" y="95"/>
                  </a:cxn>
                  <a:cxn ang="0">
                    <a:pos x="38" y="117"/>
                  </a:cxn>
                  <a:cxn ang="0">
                    <a:pos x="42" y="110"/>
                  </a:cxn>
                  <a:cxn ang="0">
                    <a:pos x="52" y="54"/>
                  </a:cxn>
                  <a:cxn ang="0">
                    <a:pos x="22" y="0"/>
                  </a:cxn>
                </a:cxnLst>
                <a:rect l="0" t="0" r="r" b="b"/>
                <a:pathLst>
                  <a:path w="53" h="117">
                    <a:moveTo>
                      <a:pt x="22" y="0"/>
                    </a:moveTo>
                    <a:cubicBezTo>
                      <a:pt x="22" y="0"/>
                      <a:pt x="0" y="35"/>
                      <a:pt x="6" y="66"/>
                    </a:cubicBezTo>
                    <a:cubicBezTo>
                      <a:pt x="8" y="75"/>
                      <a:pt x="14" y="86"/>
                      <a:pt x="20" y="95"/>
                    </a:cubicBezTo>
                    <a:cubicBezTo>
                      <a:pt x="29" y="107"/>
                      <a:pt x="38" y="117"/>
                      <a:pt x="38" y="117"/>
                    </a:cubicBezTo>
                    <a:cubicBezTo>
                      <a:pt x="38" y="117"/>
                      <a:pt x="39" y="114"/>
                      <a:pt x="42" y="110"/>
                    </a:cubicBezTo>
                    <a:cubicBezTo>
                      <a:pt x="46" y="100"/>
                      <a:pt x="53" y="80"/>
                      <a:pt x="52" y="54"/>
                    </a:cubicBezTo>
                    <a:cubicBezTo>
                      <a:pt x="51" y="23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eform 81"/>
              <p:cNvSpPr>
                <a:spLocks/>
              </p:cNvSpPr>
              <p:nvPr/>
            </p:nvSpPr>
            <p:spPr bwMode="auto">
              <a:xfrm>
                <a:off x="5053013" y="3963988"/>
                <a:ext cx="373063" cy="1524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60" y="0"/>
                  </a:cxn>
                  <a:cxn ang="0">
                    <a:pos x="0" y="31"/>
                  </a:cxn>
                  <a:cxn ang="0">
                    <a:pos x="49" y="48"/>
                  </a:cxn>
                  <a:cxn ang="0">
                    <a:pos x="60" y="47"/>
                  </a:cxn>
                  <a:cxn ang="0">
                    <a:pos x="113" y="22"/>
                  </a:cxn>
                  <a:cxn ang="0">
                    <a:pos x="118" y="18"/>
                  </a:cxn>
                  <a:cxn ang="0">
                    <a:pos x="93" y="7"/>
                  </a:cxn>
                  <a:cxn ang="0">
                    <a:pos x="62" y="0"/>
                  </a:cxn>
                </a:cxnLst>
                <a:rect l="0" t="0" r="r" b="b"/>
                <a:pathLst>
                  <a:path w="118" h="48">
                    <a:moveTo>
                      <a:pt x="62" y="0"/>
                    </a:moveTo>
                    <a:cubicBezTo>
                      <a:pt x="61" y="0"/>
                      <a:pt x="61" y="0"/>
                      <a:pt x="60" y="0"/>
                    </a:cubicBezTo>
                    <a:cubicBezTo>
                      <a:pt x="29" y="1"/>
                      <a:pt x="0" y="31"/>
                      <a:pt x="0" y="31"/>
                    </a:cubicBezTo>
                    <a:cubicBezTo>
                      <a:pt x="0" y="31"/>
                      <a:pt x="23" y="48"/>
                      <a:pt x="49" y="48"/>
                    </a:cubicBezTo>
                    <a:cubicBezTo>
                      <a:pt x="53" y="48"/>
                      <a:pt x="56" y="48"/>
                      <a:pt x="60" y="47"/>
                    </a:cubicBezTo>
                    <a:cubicBezTo>
                      <a:pt x="87" y="42"/>
                      <a:pt x="105" y="29"/>
                      <a:pt x="113" y="22"/>
                    </a:cubicBezTo>
                    <a:cubicBezTo>
                      <a:pt x="116" y="19"/>
                      <a:pt x="118" y="18"/>
                      <a:pt x="118" y="18"/>
                    </a:cubicBezTo>
                    <a:cubicBezTo>
                      <a:pt x="118" y="18"/>
                      <a:pt x="107" y="12"/>
                      <a:pt x="93" y="7"/>
                    </a:cubicBezTo>
                    <a:cubicBezTo>
                      <a:pt x="83" y="3"/>
                      <a:pt x="71" y="0"/>
                      <a:pt x="6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82"/>
              <p:cNvSpPr>
                <a:spLocks/>
              </p:cNvSpPr>
              <p:nvPr/>
            </p:nvSpPr>
            <p:spPr bwMode="auto">
              <a:xfrm>
                <a:off x="5180013" y="3511550"/>
                <a:ext cx="160338" cy="366712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" y="61"/>
                  </a:cxn>
                  <a:cxn ang="0">
                    <a:pos x="10" y="92"/>
                  </a:cxn>
                  <a:cxn ang="0">
                    <a:pos x="23" y="116"/>
                  </a:cxn>
                  <a:cxn ang="0">
                    <a:pos x="28" y="110"/>
                  </a:cxn>
                  <a:cxn ang="0">
                    <a:pos x="47" y="57"/>
                  </a:cxn>
                  <a:cxn ang="0">
                    <a:pos x="27" y="0"/>
                  </a:cxn>
                </a:cxnLst>
                <a:rect l="0" t="0" r="r" b="b"/>
                <a:pathLst>
                  <a:path w="51" h="116">
                    <a:moveTo>
                      <a:pt x="27" y="0"/>
                    </a:moveTo>
                    <a:cubicBezTo>
                      <a:pt x="27" y="0"/>
                      <a:pt x="0" y="31"/>
                      <a:pt x="1" y="61"/>
                    </a:cubicBezTo>
                    <a:cubicBezTo>
                      <a:pt x="2" y="71"/>
                      <a:pt x="6" y="82"/>
                      <a:pt x="10" y="92"/>
                    </a:cubicBezTo>
                    <a:cubicBezTo>
                      <a:pt x="16" y="106"/>
                      <a:pt x="23" y="116"/>
                      <a:pt x="23" y="116"/>
                    </a:cubicBezTo>
                    <a:cubicBezTo>
                      <a:pt x="23" y="116"/>
                      <a:pt x="25" y="114"/>
                      <a:pt x="28" y="110"/>
                    </a:cubicBezTo>
                    <a:cubicBezTo>
                      <a:pt x="34" y="101"/>
                      <a:pt x="44" y="83"/>
                      <a:pt x="47" y="57"/>
                    </a:cubicBezTo>
                    <a:cubicBezTo>
                      <a:pt x="51" y="28"/>
                      <a:pt x="27" y="0"/>
                      <a:pt x="2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Freeform 83"/>
              <p:cNvSpPr>
                <a:spLocks/>
              </p:cNvSpPr>
              <p:nvPr/>
            </p:nvSpPr>
            <p:spPr bwMode="auto">
              <a:xfrm>
                <a:off x="4860925" y="3767138"/>
                <a:ext cx="366713" cy="1460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0" y="20"/>
                  </a:cxn>
                  <a:cxn ang="0">
                    <a:pos x="54" y="46"/>
                  </a:cxn>
                  <a:cxn ang="0">
                    <a:pos x="55" y="46"/>
                  </a:cxn>
                  <a:cxn ang="0">
                    <a:pos x="111" y="31"/>
                  </a:cxn>
                  <a:cxn ang="0">
                    <a:pos x="116" y="28"/>
                  </a:cxn>
                  <a:cxn ang="0">
                    <a:pos x="94" y="13"/>
                  </a:cxn>
                  <a:cxn ang="0">
                    <a:pos x="64" y="0"/>
                  </a:cxn>
                  <a:cxn ang="0">
                    <a:pos x="56" y="0"/>
                  </a:cxn>
                </a:cxnLst>
                <a:rect l="0" t="0" r="r" b="b"/>
                <a:pathLst>
                  <a:path w="116" h="46">
                    <a:moveTo>
                      <a:pt x="56" y="0"/>
                    </a:moveTo>
                    <a:cubicBezTo>
                      <a:pt x="28" y="0"/>
                      <a:pt x="0" y="20"/>
                      <a:pt x="0" y="20"/>
                    </a:cubicBezTo>
                    <a:cubicBezTo>
                      <a:pt x="0" y="20"/>
                      <a:pt x="25" y="46"/>
                      <a:pt x="54" y="46"/>
                    </a:cubicBezTo>
                    <a:cubicBezTo>
                      <a:pt x="54" y="46"/>
                      <a:pt x="55" y="46"/>
                      <a:pt x="55" y="46"/>
                    </a:cubicBezTo>
                    <a:cubicBezTo>
                      <a:pt x="82" y="45"/>
                      <a:pt x="103" y="36"/>
                      <a:pt x="111" y="31"/>
                    </a:cubicBezTo>
                    <a:cubicBezTo>
                      <a:pt x="114" y="29"/>
                      <a:pt x="116" y="28"/>
                      <a:pt x="116" y="28"/>
                    </a:cubicBezTo>
                    <a:cubicBezTo>
                      <a:pt x="116" y="28"/>
                      <a:pt x="107" y="20"/>
                      <a:pt x="94" y="13"/>
                    </a:cubicBezTo>
                    <a:cubicBezTo>
                      <a:pt x="85" y="7"/>
                      <a:pt x="73" y="2"/>
                      <a:pt x="64" y="0"/>
                    </a:cubicBezTo>
                    <a:cubicBezTo>
                      <a:pt x="61" y="0"/>
                      <a:pt x="59" y="0"/>
                      <a:pt x="5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84"/>
              <p:cNvSpPr>
                <a:spLocks/>
              </p:cNvSpPr>
              <p:nvPr/>
            </p:nvSpPr>
            <p:spPr bwMode="auto">
              <a:xfrm>
                <a:off x="5040313" y="3333750"/>
                <a:ext cx="174625" cy="350837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" y="55"/>
                  </a:cxn>
                  <a:cxn ang="0">
                    <a:pos x="5" y="88"/>
                  </a:cxn>
                  <a:cxn ang="0">
                    <a:pos x="13" y="111"/>
                  </a:cxn>
                  <a:cxn ang="0">
                    <a:pos x="18" y="106"/>
                  </a:cxn>
                  <a:cxn ang="0">
                    <a:pos x="47" y="59"/>
                  </a:cxn>
                  <a:cxn ang="0">
                    <a:pos x="37" y="0"/>
                  </a:cxn>
                </a:cxnLst>
                <a:rect l="0" t="0" r="r" b="b"/>
                <a:pathLst>
                  <a:path w="55" h="111">
                    <a:moveTo>
                      <a:pt x="37" y="0"/>
                    </a:moveTo>
                    <a:cubicBezTo>
                      <a:pt x="37" y="0"/>
                      <a:pt x="6" y="25"/>
                      <a:pt x="1" y="55"/>
                    </a:cubicBezTo>
                    <a:cubicBezTo>
                      <a:pt x="0" y="65"/>
                      <a:pt x="2" y="77"/>
                      <a:pt x="5" y="88"/>
                    </a:cubicBezTo>
                    <a:cubicBezTo>
                      <a:pt x="9" y="101"/>
                      <a:pt x="13" y="111"/>
                      <a:pt x="13" y="111"/>
                    </a:cubicBezTo>
                    <a:cubicBezTo>
                      <a:pt x="13" y="111"/>
                      <a:pt x="15" y="110"/>
                      <a:pt x="18" y="106"/>
                    </a:cubicBezTo>
                    <a:cubicBezTo>
                      <a:pt x="26" y="99"/>
                      <a:pt x="39" y="83"/>
                      <a:pt x="47" y="59"/>
                    </a:cubicBezTo>
                    <a:cubicBezTo>
                      <a:pt x="55" y="31"/>
                      <a:pt x="37" y="0"/>
                      <a:pt x="3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85"/>
              <p:cNvSpPr>
                <a:spLocks/>
              </p:cNvSpPr>
              <p:nvPr/>
            </p:nvSpPr>
            <p:spPr bwMode="auto">
              <a:xfrm>
                <a:off x="4711700" y="3538538"/>
                <a:ext cx="350838" cy="146050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0" y="10"/>
                  </a:cxn>
                  <a:cxn ang="0">
                    <a:pos x="49" y="45"/>
                  </a:cxn>
                  <a:cxn ang="0">
                    <a:pos x="67" y="46"/>
                  </a:cxn>
                  <a:cxn ang="0">
                    <a:pos x="105" y="40"/>
                  </a:cxn>
                  <a:cxn ang="0">
                    <a:pos x="111" y="38"/>
                  </a:cxn>
                  <a:cxn ang="0">
                    <a:pos x="91" y="19"/>
                  </a:cxn>
                  <a:cxn ang="0">
                    <a:pos x="65" y="2"/>
                  </a:cxn>
                  <a:cxn ang="0">
                    <a:pos x="46" y="0"/>
                  </a:cxn>
                </a:cxnLst>
                <a:rect l="0" t="0" r="r" b="b"/>
                <a:pathLst>
                  <a:path w="111" h="46">
                    <a:moveTo>
                      <a:pt x="46" y="0"/>
                    </a:moveTo>
                    <a:cubicBezTo>
                      <a:pt x="23" y="0"/>
                      <a:pt x="0" y="10"/>
                      <a:pt x="0" y="10"/>
                    </a:cubicBezTo>
                    <a:cubicBezTo>
                      <a:pt x="0" y="10"/>
                      <a:pt x="20" y="40"/>
                      <a:pt x="49" y="45"/>
                    </a:cubicBezTo>
                    <a:cubicBezTo>
                      <a:pt x="55" y="46"/>
                      <a:pt x="61" y="46"/>
                      <a:pt x="67" y="46"/>
                    </a:cubicBezTo>
                    <a:cubicBezTo>
                      <a:pt x="84" y="46"/>
                      <a:pt x="98" y="42"/>
                      <a:pt x="105" y="40"/>
                    </a:cubicBezTo>
                    <a:cubicBezTo>
                      <a:pt x="109" y="39"/>
                      <a:pt x="111" y="38"/>
                      <a:pt x="111" y="38"/>
                    </a:cubicBezTo>
                    <a:cubicBezTo>
                      <a:pt x="111" y="38"/>
                      <a:pt x="102" y="28"/>
                      <a:pt x="91" y="19"/>
                    </a:cubicBezTo>
                    <a:cubicBezTo>
                      <a:pt x="83" y="12"/>
                      <a:pt x="74" y="5"/>
                      <a:pt x="65" y="2"/>
                    </a:cubicBezTo>
                    <a:cubicBezTo>
                      <a:pt x="59" y="0"/>
                      <a:pt x="52" y="0"/>
                      <a:pt x="4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86"/>
              <p:cNvSpPr>
                <a:spLocks/>
              </p:cNvSpPr>
              <p:nvPr/>
            </p:nvSpPr>
            <p:spPr bwMode="auto">
              <a:xfrm>
                <a:off x="4932363" y="3140075"/>
                <a:ext cx="190500" cy="32702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" y="47"/>
                  </a:cxn>
                  <a:cxn ang="0">
                    <a:pos x="2" y="83"/>
                  </a:cxn>
                  <a:cxn ang="0">
                    <a:pos x="5" y="103"/>
                  </a:cxn>
                  <a:cxn ang="0">
                    <a:pos x="10" y="100"/>
                  </a:cxn>
                  <a:cxn ang="0">
                    <a:pos x="46" y="58"/>
                  </a:cxn>
                  <a:cxn ang="0">
                    <a:pos x="47" y="0"/>
                  </a:cxn>
                </a:cxnLst>
                <a:rect l="0" t="0" r="r" b="b"/>
                <a:pathLst>
                  <a:path w="60" h="103">
                    <a:moveTo>
                      <a:pt x="47" y="0"/>
                    </a:moveTo>
                    <a:cubicBezTo>
                      <a:pt x="47" y="0"/>
                      <a:pt x="13" y="19"/>
                      <a:pt x="3" y="47"/>
                    </a:cubicBezTo>
                    <a:cubicBezTo>
                      <a:pt x="0" y="57"/>
                      <a:pt x="1" y="71"/>
                      <a:pt x="2" y="83"/>
                    </a:cubicBezTo>
                    <a:cubicBezTo>
                      <a:pt x="3" y="94"/>
                      <a:pt x="5" y="103"/>
                      <a:pt x="5" y="103"/>
                    </a:cubicBezTo>
                    <a:cubicBezTo>
                      <a:pt x="5" y="103"/>
                      <a:pt x="7" y="102"/>
                      <a:pt x="10" y="100"/>
                    </a:cubicBezTo>
                    <a:cubicBezTo>
                      <a:pt x="18" y="95"/>
                      <a:pt x="35" y="81"/>
                      <a:pt x="46" y="58"/>
                    </a:cubicBezTo>
                    <a:cubicBezTo>
                      <a:pt x="60" y="33"/>
                      <a:pt x="47" y="0"/>
                      <a:pt x="4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87"/>
              <p:cNvSpPr>
                <a:spLocks/>
              </p:cNvSpPr>
              <p:nvPr/>
            </p:nvSpPr>
            <p:spPr bwMode="auto">
              <a:xfrm>
                <a:off x="4613275" y="3282950"/>
                <a:ext cx="319088" cy="16192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4"/>
                  </a:cxn>
                  <a:cxn ang="0">
                    <a:pos x="40" y="45"/>
                  </a:cxn>
                  <a:cxn ang="0">
                    <a:pos x="78" y="51"/>
                  </a:cxn>
                  <a:cxn ang="0">
                    <a:pos x="95" y="50"/>
                  </a:cxn>
                  <a:cxn ang="0">
                    <a:pos x="101" y="49"/>
                  </a:cxn>
                  <a:cxn ang="0">
                    <a:pos x="85" y="27"/>
                  </a:cxn>
                  <a:cxn ang="0">
                    <a:pos x="63" y="7"/>
                  </a:cxn>
                  <a:cxn ang="0">
                    <a:pos x="30" y="0"/>
                  </a:cxn>
                </a:cxnLst>
                <a:rect l="0" t="0" r="r" b="b"/>
                <a:pathLst>
                  <a:path w="101" h="51">
                    <a:moveTo>
                      <a:pt x="30" y="0"/>
                    </a:moveTo>
                    <a:cubicBezTo>
                      <a:pt x="13" y="0"/>
                      <a:pt x="0" y="4"/>
                      <a:pt x="0" y="4"/>
                    </a:cubicBezTo>
                    <a:cubicBezTo>
                      <a:pt x="0" y="4"/>
                      <a:pt x="13" y="36"/>
                      <a:pt x="40" y="45"/>
                    </a:cubicBezTo>
                    <a:cubicBezTo>
                      <a:pt x="55" y="50"/>
                      <a:pt x="68" y="51"/>
                      <a:pt x="78" y="51"/>
                    </a:cubicBezTo>
                    <a:cubicBezTo>
                      <a:pt x="85" y="51"/>
                      <a:pt x="91" y="51"/>
                      <a:pt x="95" y="50"/>
                    </a:cubicBezTo>
                    <a:cubicBezTo>
                      <a:pt x="99" y="50"/>
                      <a:pt x="101" y="49"/>
                      <a:pt x="101" y="49"/>
                    </a:cubicBezTo>
                    <a:cubicBezTo>
                      <a:pt x="101" y="49"/>
                      <a:pt x="95" y="38"/>
                      <a:pt x="85" y="27"/>
                    </a:cubicBezTo>
                    <a:cubicBezTo>
                      <a:pt x="79" y="19"/>
                      <a:pt x="71" y="11"/>
                      <a:pt x="63" y="7"/>
                    </a:cubicBezTo>
                    <a:cubicBezTo>
                      <a:pt x="53" y="2"/>
                      <a:pt x="41" y="0"/>
                      <a:pt x="3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88"/>
              <p:cNvSpPr>
                <a:spLocks/>
              </p:cNvSpPr>
              <p:nvPr/>
            </p:nvSpPr>
            <p:spPr bwMode="auto">
              <a:xfrm>
                <a:off x="4854575" y="2936875"/>
                <a:ext cx="207963" cy="2952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9" y="38"/>
                  </a:cxn>
                  <a:cxn ang="0">
                    <a:pos x="1" y="72"/>
                  </a:cxn>
                  <a:cxn ang="0">
                    <a:pos x="1" y="93"/>
                  </a:cxn>
                  <a:cxn ang="0">
                    <a:pos x="6" y="90"/>
                  </a:cxn>
                  <a:cxn ang="0">
                    <a:pos x="48" y="56"/>
                  </a:cxn>
                  <a:cxn ang="0">
                    <a:pos x="59" y="0"/>
                  </a:cxn>
                </a:cxnLst>
                <a:rect l="0" t="0" r="r" b="b"/>
                <a:pathLst>
                  <a:path w="66" h="93">
                    <a:moveTo>
                      <a:pt x="59" y="0"/>
                    </a:moveTo>
                    <a:cubicBezTo>
                      <a:pt x="59" y="0"/>
                      <a:pt x="23" y="12"/>
                      <a:pt x="9" y="38"/>
                    </a:cubicBezTo>
                    <a:cubicBezTo>
                      <a:pt x="4" y="47"/>
                      <a:pt x="2" y="60"/>
                      <a:pt x="1" y="72"/>
                    </a:cubicBezTo>
                    <a:cubicBezTo>
                      <a:pt x="0" y="83"/>
                      <a:pt x="1" y="93"/>
                      <a:pt x="1" y="93"/>
                    </a:cubicBezTo>
                    <a:cubicBezTo>
                      <a:pt x="1" y="93"/>
                      <a:pt x="3" y="92"/>
                      <a:pt x="6" y="90"/>
                    </a:cubicBezTo>
                    <a:cubicBezTo>
                      <a:pt x="15" y="86"/>
                      <a:pt x="33" y="76"/>
                      <a:pt x="48" y="56"/>
                    </a:cubicBezTo>
                    <a:cubicBezTo>
                      <a:pt x="66" y="34"/>
                      <a:pt x="59" y="0"/>
                      <a:pt x="5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89"/>
              <p:cNvSpPr>
                <a:spLocks/>
              </p:cNvSpPr>
              <p:nvPr/>
            </p:nvSpPr>
            <p:spPr bwMode="auto">
              <a:xfrm>
                <a:off x="4559300" y="3006725"/>
                <a:ext cx="288925" cy="1936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33" y="47"/>
                  </a:cxn>
                  <a:cxn ang="0">
                    <a:pos x="86" y="61"/>
                  </a:cxn>
                  <a:cxn ang="0">
                    <a:pos x="86" y="61"/>
                  </a:cxn>
                  <a:cxn ang="0">
                    <a:pos x="91" y="61"/>
                  </a:cxn>
                  <a:cxn ang="0">
                    <a:pos x="80" y="38"/>
                  </a:cxn>
                  <a:cxn ang="0">
                    <a:pos x="61" y="14"/>
                  </a:cxn>
                  <a:cxn ang="0">
                    <a:pos x="9" y="0"/>
                  </a:cxn>
                </a:cxnLst>
                <a:rect l="0" t="0" r="r" b="b"/>
                <a:pathLst>
                  <a:path w="91" h="61">
                    <a:moveTo>
                      <a:pt x="9" y="0"/>
                    </a:moveTo>
                    <a:cubicBezTo>
                      <a:pt x="4" y="0"/>
                      <a:pt x="0" y="0"/>
                      <a:pt x="0" y="0"/>
                    </a:cubicBezTo>
                    <a:cubicBezTo>
                      <a:pt x="0" y="0"/>
                      <a:pt x="8" y="33"/>
                      <a:pt x="33" y="47"/>
                    </a:cubicBezTo>
                    <a:cubicBezTo>
                      <a:pt x="55" y="59"/>
                      <a:pt x="76" y="61"/>
                      <a:pt x="86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9" y="61"/>
                      <a:pt x="91" y="61"/>
                      <a:pt x="91" y="61"/>
                    </a:cubicBezTo>
                    <a:cubicBezTo>
                      <a:pt x="91" y="61"/>
                      <a:pt x="87" y="50"/>
                      <a:pt x="80" y="38"/>
                    </a:cubicBezTo>
                    <a:cubicBezTo>
                      <a:pt x="75" y="29"/>
                      <a:pt x="68" y="19"/>
                      <a:pt x="61" y="14"/>
                    </a:cubicBezTo>
                    <a:cubicBezTo>
                      <a:pt x="45" y="1"/>
                      <a:pt x="22" y="0"/>
                      <a:pt x="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90"/>
              <p:cNvSpPr>
                <a:spLocks/>
              </p:cNvSpPr>
              <p:nvPr/>
            </p:nvSpPr>
            <p:spPr bwMode="auto">
              <a:xfrm>
                <a:off x="4806950" y="2732088"/>
                <a:ext cx="230188" cy="249237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8" y="27"/>
                  </a:cxn>
                  <a:cxn ang="0">
                    <a:pos x="3" y="62"/>
                  </a:cxn>
                  <a:cxn ang="0">
                    <a:pos x="0" y="79"/>
                  </a:cxn>
                  <a:cxn ang="0">
                    <a:pos x="5" y="78"/>
                  </a:cxn>
                  <a:cxn ang="0">
                    <a:pos x="52" y="52"/>
                  </a:cxn>
                  <a:cxn ang="0">
                    <a:pos x="72" y="0"/>
                  </a:cxn>
                </a:cxnLst>
                <a:rect l="0" t="0" r="r" b="b"/>
                <a:pathLst>
                  <a:path w="73" h="79">
                    <a:moveTo>
                      <a:pt x="72" y="0"/>
                    </a:moveTo>
                    <a:cubicBezTo>
                      <a:pt x="72" y="0"/>
                      <a:pt x="35" y="5"/>
                      <a:pt x="18" y="27"/>
                    </a:cubicBezTo>
                    <a:cubicBezTo>
                      <a:pt x="11" y="36"/>
                      <a:pt x="6" y="51"/>
                      <a:pt x="3" y="62"/>
                    </a:cubicBezTo>
                    <a:cubicBezTo>
                      <a:pt x="1" y="72"/>
                      <a:pt x="0" y="79"/>
                      <a:pt x="0" y="79"/>
                    </a:cubicBezTo>
                    <a:cubicBezTo>
                      <a:pt x="0" y="79"/>
                      <a:pt x="2" y="78"/>
                      <a:pt x="5" y="78"/>
                    </a:cubicBezTo>
                    <a:cubicBezTo>
                      <a:pt x="14" y="76"/>
                      <a:pt x="34" y="69"/>
                      <a:pt x="52" y="52"/>
                    </a:cubicBezTo>
                    <a:cubicBezTo>
                      <a:pt x="73" y="33"/>
                      <a:pt x="72" y="0"/>
                      <a:pt x="7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91"/>
              <p:cNvSpPr>
                <a:spLocks/>
              </p:cNvSpPr>
              <p:nvPr/>
            </p:nvSpPr>
            <p:spPr bwMode="auto">
              <a:xfrm>
                <a:off x="4559300" y="2716213"/>
                <a:ext cx="244475" cy="233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50"/>
                  </a:cxn>
                  <a:cxn ang="0">
                    <a:pos x="72" y="73"/>
                  </a:cxn>
                  <a:cxn ang="0">
                    <a:pos x="77" y="74"/>
                  </a:cxn>
                  <a:cxn ang="0">
                    <a:pos x="70" y="49"/>
                  </a:cxn>
                  <a:cxn ang="0">
                    <a:pos x="57" y="24"/>
                  </a:cxn>
                  <a:cxn ang="0">
                    <a:pos x="0" y="0"/>
                  </a:cxn>
                </a:cxnLst>
                <a:rect l="0" t="0" r="r" b="b"/>
                <a:pathLst>
                  <a:path w="77" h="74">
                    <a:moveTo>
                      <a:pt x="0" y="0"/>
                    </a:moveTo>
                    <a:cubicBezTo>
                      <a:pt x="0" y="0"/>
                      <a:pt x="2" y="33"/>
                      <a:pt x="23" y="50"/>
                    </a:cubicBezTo>
                    <a:cubicBezTo>
                      <a:pt x="43" y="66"/>
                      <a:pt x="62" y="71"/>
                      <a:pt x="72" y="73"/>
                    </a:cubicBezTo>
                    <a:cubicBezTo>
                      <a:pt x="75" y="74"/>
                      <a:pt x="77" y="74"/>
                      <a:pt x="77" y="74"/>
                    </a:cubicBezTo>
                    <a:cubicBezTo>
                      <a:pt x="77" y="74"/>
                      <a:pt x="75" y="62"/>
                      <a:pt x="70" y="49"/>
                    </a:cubicBezTo>
                    <a:cubicBezTo>
                      <a:pt x="67" y="40"/>
                      <a:pt x="62" y="30"/>
                      <a:pt x="57" y="24"/>
                    </a:cubicBezTo>
                    <a:cubicBezTo>
                      <a:pt x="38" y="2"/>
                      <a:pt x="0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92"/>
              <p:cNvSpPr>
                <a:spLocks/>
              </p:cNvSpPr>
              <p:nvPr/>
            </p:nvSpPr>
            <p:spPr bwMode="auto">
              <a:xfrm>
                <a:off x="4803775" y="2516188"/>
                <a:ext cx="261938" cy="206375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25" y="18"/>
                  </a:cxn>
                  <a:cxn ang="0">
                    <a:pos x="6" y="49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4" y="65"/>
                  </a:cxn>
                  <a:cxn ang="0">
                    <a:pos x="55" y="48"/>
                  </a:cxn>
                  <a:cxn ang="0">
                    <a:pos x="83" y="0"/>
                  </a:cxn>
                  <a:cxn ang="0">
                    <a:pos x="81" y="0"/>
                  </a:cxn>
                </a:cxnLst>
                <a:rect l="0" t="0" r="r" b="b"/>
                <a:pathLst>
                  <a:path w="83" h="65">
                    <a:moveTo>
                      <a:pt x="81" y="0"/>
                    </a:moveTo>
                    <a:cubicBezTo>
                      <a:pt x="74" y="0"/>
                      <a:pt x="43" y="1"/>
                      <a:pt x="25" y="18"/>
                    </a:cubicBezTo>
                    <a:cubicBezTo>
                      <a:pt x="17" y="25"/>
                      <a:pt x="10" y="38"/>
                      <a:pt x="6" y="49"/>
                    </a:cubicBezTo>
                    <a:cubicBezTo>
                      <a:pt x="2" y="58"/>
                      <a:pt x="0" y="65"/>
                      <a:pt x="0" y="65"/>
                    </a:cubicBezTo>
                    <a:cubicBezTo>
                      <a:pt x="0" y="65"/>
                      <a:pt x="0" y="65"/>
                      <a:pt x="1" y="65"/>
                    </a:cubicBezTo>
                    <a:cubicBezTo>
                      <a:pt x="1" y="65"/>
                      <a:pt x="3" y="65"/>
                      <a:pt x="4" y="65"/>
                    </a:cubicBezTo>
                    <a:cubicBezTo>
                      <a:pt x="13" y="64"/>
                      <a:pt x="33" y="61"/>
                      <a:pt x="55" y="48"/>
                    </a:cubicBezTo>
                    <a:cubicBezTo>
                      <a:pt x="77" y="33"/>
                      <a:pt x="83" y="0"/>
                      <a:pt x="83" y="0"/>
                    </a:cubicBezTo>
                    <a:cubicBezTo>
                      <a:pt x="83" y="0"/>
                      <a:pt x="82" y="0"/>
                      <a:pt x="8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93"/>
              <p:cNvSpPr>
                <a:spLocks/>
              </p:cNvSpPr>
              <p:nvPr/>
            </p:nvSpPr>
            <p:spPr bwMode="auto">
              <a:xfrm>
                <a:off x="4597400" y="2420938"/>
                <a:ext cx="206375" cy="26987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7" y="53"/>
                  </a:cxn>
                  <a:cxn ang="0">
                    <a:pos x="61" y="83"/>
                  </a:cxn>
                  <a:cxn ang="0">
                    <a:pos x="65" y="85"/>
                  </a:cxn>
                  <a:cxn ang="0">
                    <a:pos x="63" y="63"/>
                  </a:cxn>
                  <a:cxn ang="0">
                    <a:pos x="54" y="33"/>
                  </a:cxn>
                  <a:cxn ang="0">
                    <a:pos x="4" y="0"/>
                  </a:cxn>
                </a:cxnLst>
                <a:rect l="0" t="0" r="r" b="b"/>
                <a:pathLst>
                  <a:path w="65" h="85">
                    <a:moveTo>
                      <a:pt x="4" y="0"/>
                    </a:moveTo>
                    <a:cubicBezTo>
                      <a:pt x="4" y="0"/>
                      <a:pt x="0" y="33"/>
                      <a:pt x="17" y="53"/>
                    </a:cubicBezTo>
                    <a:cubicBezTo>
                      <a:pt x="34" y="72"/>
                      <a:pt x="52" y="80"/>
                      <a:pt x="61" y="83"/>
                    </a:cubicBezTo>
                    <a:cubicBezTo>
                      <a:pt x="64" y="84"/>
                      <a:pt x="65" y="85"/>
                      <a:pt x="65" y="85"/>
                    </a:cubicBezTo>
                    <a:cubicBezTo>
                      <a:pt x="65" y="85"/>
                      <a:pt x="65" y="75"/>
                      <a:pt x="63" y="63"/>
                    </a:cubicBezTo>
                    <a:cubicBezTo>
                      <a:pt x="62" y="53"/>
                      <a:pt x="59" y="41"/>
                      <a:pt x="54" y="33"/>
                    </a:cubicBezTo>
                    <a:cubicBezTo>
                      <a:pt x="39" y="9"/>
                      <a:pt x="4" y="0"/>
                      <a:pt x="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94"/>
              <p:cNvSpPr>
                <a:spLocks/>
              </p:cNvSpPr>
              <p:nvPr/>
            </p:nvSpPr>
            <p:spPr bwMode="auto">
              <a:xfrm>
                <a:off x="4845050" y="2303463"/>
                <a:ext cx="287338" cy="161925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32" y="9"/>
                  </a:cxn>
                  <a:cxn ang="0">
                    <a:pos x="9" y="35"/>
                  </a:cxn>
                  <a:cxn ang="0">
                    <a:pos x="0" y="50"/>
                  </a:cxn>
                  <a:cxn ang="0">
                    <a:pos x="4" y="51"/>
                  </a:cxn>
                  <a:cxn ang="0">
                    <a:pos x="14" y="51"/>
                  </a:cxn>
                  <a:cxn ang="0">
                    <a:pos x="56" y="43"/>
                  </a:cxn>
                  <a:cxn ang="0">
                    <a:pos x="91" y="2"/>
                  </a:cxn>
                  <a:cxn ang="0">
                    <a:pos x="70" y="0"/>
                  </a:cxn>
                </a:cxnLst>
                <a:rect l="0" t="0" r="r" b="b"/>
                <a:pathLst>
                  <a:path w="91" h="51">
                    <a:moveTo>
                      <a:pt x="70" y="0"/>
                    </a:moveTo>
                    <a:cubicBezTo>
                      <a:pt x="58" y="0"/>
                      <a:pt x="44" y="2"/>
                      <a:pt x="32" y="9"/>
                    </a:cubicBezTo>
                    <a:cubicBezTo>
                      <a:pt x="23" y="15"/>
                      <a:pt x="15" y="26"/>
                      <a:pt x="9" y="35"/>
                    </a:cubicBezTo>
                    <a:cubicBezTo>
                      <a:pt x="3" y="43"/>
                      <a:pt x="0" y="50"/>
                      <a:pt x="0" y="50"/>
                    </a:cubicBezTo>
                    <a:cubicBezTo>
                      <a:pt x="0" y="50"/>
                      <a:pt x="1" y="50"/>
                      <a:pt x="4" y="51"/>
                    </a:cubicBezTo>
                    <a:cubicBezTo>
                      <a:pt x="7" y="51"/>
                      <a:pt x="10" y="51"/>
                      <a:pt x="14" y="51"/>
                    </a:cubicBezTo>
                    <a:cubicBezTo>
                      <a:pt x="24" y="51"/>
                      <a:pt x="39" y="49"/>
                      <a:pt x="56" y="43"/>
                    </a:cubicBezTo>
                    <a:cubicBezTo>
                      <a:pt x="80" y="33"/>
                      <a:pt x="91" y="2"/>
                      <a:pt x="91" y="2"/>
                    </a:cubicBezTo>
                    <a:cubicBezTo>
                      <a:pt x="91" y="2"/>
                      <a:pt x="82" y="0"/>
                      <a:pt x="7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95"/>
              <p:cNvSpPr>
                <a:spLocks/>
              </p:cNvSpPr>
              <p:nvPr/>
            </p:nvSpPr>
            <p:spPr bwMode="auto">
              <a:xfrm>
                <a:off x="4676775" y="2139950"/>
                <a:ext cx="180975" cy="29368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4" y="54"/>
                  </a:cxn>
                  <a:cxn ang="0">
                    <a:pos x="52" y="91"/>
                  </a:cxn>
                  <a:cxn ang="0">
                    <a:pos x="55" y="93"/>
                  </a:cxn>
                  <a:cxn ang="0">
                    <a:pos x="57" y="74"/>
                  </a:cxn>
                  <a:cxn ang="0">
                    <a:pos x="53" y="40"/>
                  </a:cxn>
                  <a:cxn ang="0">
                    <a:pos x="10" y="0"/>
                  </a:cxn>
                </a:cxnLst>
                <a:rect l="0" t="0" r="r" b="b"/>
                <a:pathLst>
                  <a:path w="57" h="93">
                    <a:moveTo>
                      <a:pt x="10" y="0"/>
                    </a:moveTo>
                    <a:cubicBezTo>
                      <a:pt x="10" y="0"/>
                      <a:pt x="0" y="31"/>
                      <a:pt x="14" y="54"/>
                    </a:cubicBezTo>
                    <a:cubicBezTo>
                      <a:pt x="27" y="75"/>
                      <a:pt x="44" y="87"/>
                      <a:pt x="52" y="91"/>
                    </a:cubicBezTo>
                    <a:cubicBezTo>
                      <a:pt x="54" y="92"/>
                      <a:pt x="55" y="93"/>
                      <a:pt x="55" y="93"/>
                    </a:cubicBezTo>
                    <a:cubicBezTo>
                      <a:pt x="55" y="93"/>
                      <a:pt x="56" y="84"/>
                      <a:pt x="57" y="74"/>
                    </a:cubicBezTo>
                    <a:cubicBezTo>
                      <a:pt x="57" y="63"/>
                      <a:pt x="57" y="50"/>
                      <a:pt x="53" y="40"/>
                    </a:cubicBezTo>
                    <a:cubicBezTo>
                      <a:pt x="43" y="15"/>
                      <a:pt x="10" y="0"/>
                      <a:pt x="1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96"/>
              <p:cNvSpPr>
                <a:spLocks/>
              </p:cNvSpPr>
              <p:nvPr/>
            </p:nvSpPr>
            <p:spPr bwMode="auto">
              <a:xfrm>
                <a:off x="4929188" y="2095500"/>
                <a:ext cx="304800" cy="134937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8" y="4"/>
                  </a:cxn>
                  <a:cxn ang="0">
                    <a:pos x="9" y="28"/>
                  </a:cxn>
                  <a:cxn ang="0">
                    <a:pos x="0" y="38"/>
                  </a:cxn>
                  <a:cxn ang="0">
                    <a:pos x="4" y="39"/>
                  </a:cxn>
                  <a:cxn ang="0">
                    <a:pos x="32" y="43"/>
                  </a:cxn>
                  <a:cxn ang="0">
                    <a:pos x="55" y="41"/>
                  </a:cxn>
                  <a:cxn ang="0">
                    <a:pos x="96" y="7"/>
                  </a:cxn>
                  <a:cxn ang="0">
                    <a:pos x="60" y="0"/>
                  </a:cxn>
                </a:cxnLst>
                <a:rect l="0" t="0" r="r" b="b"/>
                <a:pathLst>
                  <a:path w="96" h="43">
                    <a:moveTo>
                      <a:pt x="60" y="0"/>
                    </a:moveTo>
                    <a:cubicBezTo>
                      <a:pt x="53" y="0"/>
                      <a:pt x="45" y="1"/>
                      <a:pt x="38" y="4"/>
                    </a:cubicBezTo>
                    <a:cubicBezTo>
                      <a:pt x="28" y="8"/>
                      <a:pt x="17" y="19"/>
                      <a:pt x="9" y="28"/>
                    </a:cubicBezTo>
                    <a:cubicBezTo>
                      <a:pt x="4" y="33"/>
                      <a:pt x="0" y="38"/>
                      <a:pt x="0" y="38"/>
                    </a:cubicBezTo>
                    <a:cubicBezTo>
                      <a:pt x="0" y="38"/>
                      <a:pt x="2" y="39"/>
                      <a:pt x="4" y="39"/>
                    </a:cubicBezTo>
                    <a:cubicBezTo>
                      <a:pt x="9" y="41"/>
                      <a:pt x="19" y="43"/>
                      <a:pt x="32" y="43"/>
                    </a:cubicBezTo>
                    <a:cubicBezTo>
                      <a:pt x="39" y="43"/>
                      <a:pt x="47" y="43"/>
                      <a:pt x="55" y="41"/>
                    </a:cubicBezTo>
                    <a:cubicBezTo>
                      <a:pt x="81" y="35"/>
                      <a:pt x="96" y="7"/>
                      <a:pt x="96" y="7"/>
                    </a:cubicBezTo>
                    <a:cubicBezTo>
                      <a:pt x="96" y="7"/>
                      <a:pt x="79" y="0"/>
                      <a:pt x="6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97"/>
              <p:cNvSpPr>
                <a:spLocks/>
              </p:cNvSpPr>
              <p:nvPr/>
            </p:nvSpPr>
            <p:spPr bwMode="auto">
              <a:xfrm>
                <a:off x="4810125" y="1882775"/>
                <a:ext cx="160338" cy="3032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9" y="52"/>
                  </a:cxn>
                  <a:cxn ang="0">
                    <a:pos x="39" y="94"/>
                  </a:cxn>
                  <a:cxn ang="0">
                    <a:pos x="42" y="96"/>
                  </a:cxn>
                  <a:cxn ang="0">
                    <a:pos x="47" y="78"/>
                  </a:cxn>
                  <a:cxn ang="0">
                    <a:pos x="49" y="46"/>
                  </a:cxn>
                  <a:cxn ang="0">
                    <a:pos x="14" y="0"/>
                  </a:cxn>
                </a:cxnLst>
                <a:rect l="0" t="0" r="r" b="b"/>
                <a:pathLst>
                  <a:path w="51" h="96">
                    <a:moveTo>
                      <a:pt x="14" y="0"/>
                    </a:moveTo>
                    <a:cubicBezTo>
                      <a:pt x="14" y="0"/>
                      <a:pt x="0" y="28"/>
                      <a:pt x="9" y="52"/>
                    </a:cubicBezTo>
                    <a:cubicBezTo>
                      <a:pt x="18" y="75"/>
                      <a:pt x="33" y="89"/>
                      <a:pt x="39" y="94"/>
                    </a:cubicBezTo>
                    <a:cubicBezTo>
                      <a:pt x="41" y="96"/>
                      <a:pt x="42" y="96"/>
                      <a:pt x="42" y="96"/>
                    </a:cubicBezTo>
                    <a:cubicBezTo>
                      <a:pt x="42" y="96"/>
                      <a:pt x="45" y="89"/>
                      <a:pt x="47" y="78"/>
                    </a:cubicBezTo>
                    <a:cubicBezTo>
                      <a:pt x="49" y="68"/>
                      <a:pt x="51" y="55"/>
                      <a:pt x="49" y="46"/>
                    </a:cubicBezTo>
                    <a:cubicBezTo>
                      <a:pt x="43" y="20"/>
                      <a:pt x="14" y="0"/>
                      <a:pt x="1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98"/>
              <p:cNvSpPr>
                <a:spLocks/>
              </p:cNvSpPr>
              <p:nvPr/>
            </p:nvSpPr>
            <p:spPr bwMode="auto">
              <a:xfrm>
                <a:off x="5059363" y="1901825"/>
                <a:ext cx="309563" cy="127000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43" y="1"/>
                  </a:cxn>
                  <a:cxn ang="0">
                    <a:pos x="6" y="22"/>
                  </a:cxn>
                  <a:cxn ang="0">
                    <a:pos x="0" y="28"/>
                  </a:cxn>
                  <a:cxn ang="0">
                    <a:pos x="2" y="29"/>
                  </a:cxn>
                  <a:cxn ang="0">
                    <a:pos x="48" y="40"/>
                  </a:cxn>
                  <a:cxn ang="0">
                    <a:pos x="53" y="40"/>
                  </a:cxn>
                  <a:cxn ang="0">
                    <a:pos x="98" y="14"/>
                  </a:cxn>
                  <a:cxn ang="0">
                    <a:pos x="53" y="0"/>
                  </a:cxn>
                </a:cxnLst>
                <a:rect l="0" t="0" r="r" b="b"/>
                <a:pathLst>
                  <a:path w="98" h="40">
                    <a:moveTo>
                      <a:pt x="53" y="0"/>
                    </a:moveTo>
                    <a:cubicBezTo>
                      <a:pt x="50" y="0"/>
                      <a:pt x="46" y="1"/>
                      <a:pt x="43" y="1"/>
                    </a:cubicBezTo>
                    <a:cubicBezTo>
                      <a:pt x="30" y="4"/>
                      <a:pt x="15" y="16"/>
                      <a:pt x="6" y="22"/>
                    </a:cubicBezTo>
                    <a:cubicBezTo>
                      <a:pt x="3" y="26"/>
                      <a:pt x="0" y="28"/>
                      <a:pt x="0" y="28"/>
                    </a:cubicBezTo>
                    <a:cubicBezTo>
                      <a:pt x="0" y="28"/>
                      <a:pt x="1" y="28"/>
                      <a:pt x="2" y="29"/>
                    </a:cubicBezTo>
                    <a:cubicBezTo>
                      <a:pt x="7" y="32"/>
                      <a:pt x="25" y="40"/>
                      <a:pt x="48" y="40"/>
                    </a:cubicBezTo>
                    <a:cubicBezTo>
                      <a:pt x="50" y="40"/>
                      <a:pt x="51" y="40"/>
                      <a:pt x="53" y="40"/>
                    </a:cubicBezTo>
                    <a:cubicBezTo>
                      <a:pt x="78" y="38"/>
                      <a:pt x="98" y="14"/>
                      <a:pt x="98" y="14"/>
                    </a:cubicBezTo>
                    <a:cubicBezTo>
                      <a:pt x="98" y="14"/>
                      <a:pt x="76" y="0"/>
                      <a:pt x="53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99"/>
              <p:cNvSpPr>
                <a:spLocks/>
              </p:cNvSpPr>
              <p:nvPr/>
            </p:nvSpPr>
            <p:spPr bwMode="auto">
              <a:xfrm>
                <a:off x="4983163" y="1654175"/>
                <a:ext cx="142875" cy="3111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" y="50"/>
                  </a:cxn>
                  <a:cxn ang="0">
                    <a:pos x="26" y="95"/>
                  </a:cxn>
                  <a:cxn ang="0">
                    <a:pos x="29" y="98"/>
                  </a:cxn>
                  <a:cxn ang="0">
                    <a:pos x="38" y="79"/>
                  </a:cxn>
                  <a:cxn ang="0">
                    <a:pos x="45" y="50"/>
                  </a:cxn>
                  <a:cxn ang="0">
                    <a:pos x="19" y="0"/>
                  </a:cxn>
                </a:cxnLst>
                <a:rect l="0" t="0" r="r" b="b"/>
                <a:pathLst>
                  <a:path w="45" h="98">
                    <a:moveTo>
                      <a:pt x="19" y="0"/>
                    </a:moveTo>
                    <a:cubicBezTo>
                      <a:pt x="19" y="0"/>
                      <a:pt x="0" y="25"/>
                      <a:pt x="5" y="50"/>
                    </a:cubicBezTo>
                    <a:cubicBezTo>
                      <a:pt x="10" y="73"/>
                      <a:pt x="21" y="88"/>
                      <a:pt x="26" y="95"/>
                    </a:cubicBezTo>
                    <a:cubicBezTo>
                      <a:pt x="28" y="97"/>
                      <a:pt x="29" y="98"/>
                      <a:pt x="29" y="98"/>
                    </a:cubicBezTo>
                    <a:cubicBezTo>
                      <a:pt x="29" y="98"/>
                      <a:pt x="34" y="90"/>
                      <a:pt x="38" y="79"/>
                    </a:cubicBezTo>
                    <a:cubicBezTo>
                      <a:pt x="42" y="70"/>
                      <a:pt x="45" y="59"/>
                      <a:pt x="45" y="50"/>
                    </a:cubicBezTo>
                    <a:cubicBezTo>
                      <a:pt x="44" y="24"/>
                      <a:pt x="19" y="0"/>
                      <a:pt x="1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100"/>
              <p:cNvSpPr>
                <a:spLocks/>
              </p:cNvSpPr>
              <p:nvPr/>
            </p:nvSpPr>
            <p:spPr bwMode="auto">
              <a:xfrm>
                <a:off x="5224463" y="1733550"/>
                <a:ext cx="306388" cy="123825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6" y="0"/>
                  </a:cxn>
                  <a:cxn ang="0">
                    <a:pos x="7" y="14"/>
                  </a:cxn>
                  <a:cxn ang="0">
                    <a:pos x="0" y="18"/>
                  </a:cxn>
                  <a:cxn ang="0">
                    <a:pos x="2" y="19"/>
                  </a:cxn>
                  <a:cxn ang="0">
                    <a:pos x="49" y="39"/>
                  </a:cxn>
                  <a:cxn ang="0">
                    <a:pos x="55" y="39"/>
                  </a:cxn>
                  <a:cxn ang="0">
                    <a:pos x="97" y="22"/>
                  </a:cxn>
                  <a:cxn ang="0">
                    <a:pos x="48" y="0"/>
                  </a:cxn>
                </a:cxnLst>
                <a:rect l="0" t="0" r="r" b="b"/>
                <a:pathLst>
                  <a:path w="97" h="39">
                    <a:moveTo>
                      <a:pt x="48" y="0"/>
                    </a:moveTo>
                    <a:cubicBezTo>
                      <a:pt x="47" y="0"/>
                      <a:pt x="47" y="0"/>
                      <a:pt x="46" y="0"/>
                    </a:cubicBezTo>
                    <a:cubicBezTo>
                      <a:pt x="33" y="1"/>
                      <a:pt x="16" y="9"/>
                      <a:pt x="7" y="14"/>
                    </a:cubicBezTo>
                    <a:cubicBezTo>
                      <a:pt x="3" y="17"/>
                      <a:pt x="0" y="18"/>
                      <a:pt x="0" y="18"/>
                    </a:cubicBezTo>
                    <a:cubicBezTo>
                      <a:pt x="0" y="18"/>
                      <a:pt x="1" y="19"/>
                      <a:pt x="2" y="19"/>
                    </a:cubicBezTo>
                    <a:cubicBezTo>
                      <a:pt x="6" y="23"/>
                      <a:pt x="23" y="35"/>
                      <a:pt x="49" y="39"/>
                    </a:cubicBezTo>
                    <a:cubicBezTo>
                      <a:pt x="51" y="39"/>
                      <a:pt x="53" y="39"/>
                      <a:pt x="55" y="39"/>
                    </a:cubicBezTo>
                    <a:cubicBezTo>
                      <a:pt x="77" y="39"/>
                      <a:pt x="97" y="22"/>
                      <a:pt x="97" y="22"/>
                    </a:cubicBezTo>
                    <a:cubicBezTo>
                      <a:pt x="97" y="22"/>
                      <a:pt x="73" y="0"/>
                      <a:pt x="48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101"/>
              <p:cNvSpPr>
                <a:spLocks/>
              </p:cNvSpPr>
              <p:nvPr/>
            </p:nvSpPr>
            <p:spPr bwMode="auto">
              <a:xfrm>
                <a:off x="5195888" y="1465263"/>
                <a:ext cx="131763" cy="3063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" y="46"/>
                  </a:cxn>
                  <a:cxn ang="0">
                    <a:pos x="14" y="94"/>
                  </a:cxn>
                  <a:cxn ang="0">
                    <a:pos x="16" y="97"/>
                  </a:cxn>
                  <a:cxn ang="0">
                    <a:pos x="24" y="85"/>
                  </a:cxn>
                  <a:cxn ang="0">
                    <a:pos x="39" y="53"/>
                  </a:cxn>
                  <a:cxn ang="0">
                    <a:pos x="22" y="0"/>
                  </a:cxn>
                </a:cxnLst>
                <a:rect l="0" t="0" r="r" b="b"/>
                <a:pathLst>
                  <a:path w="42" h="97">
                    <a:moveTo>
                      <a:pt x="22" y="0"/>
                    </a:moveTo>
                    <a:cubicBezTo>
                      <a:pt x="22" y="0"/>
                      <a:pt x="0" y="21"/>
                      <a:pt x="1" y="46"/>
                    </a:cubicBezTo>
                    <a:cubicBezTo>
                      <a:pt x="1" y="70"/>
                      <a:pt x="10" y="87"/>
                      <a:pt x="14" y="94"/>
                    </a:cubicBezTo>
                    <a:cubicBezTo>
                      <a:pt x="15" y="96"/>
                      <a:pt x="16" y="97"/>
                      <a:pt x="16" y="97"/>
                    </a:cubicBezTo>
                    <a:cubicBezTo>
                      <a:pt x="16" y="97"/>
                      <a:pt x="20" y="92"/>
                      <a:pt x="24" y="85"/>
                    </a:cubicBezTo>
                    <a:cubicBezTo>
                      <a:pt x="30" y="76"/>
                      <a:pt x="37" y="63"/>
                      <a:pt x="39" y="53"/>
                    </a:cubicBezTo>
                    <a:cubicBezTo>
                      <a:pt x="42" y="28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102"/>
              <p:cNvSpPr>
                <a:spLocks/>
              </p:cNvSpPr>
              <p:nvPr/>
            </p:nvSpPr>
            <p:spPr bwMode="auto">
              <a:xfrm>
                <a:off x="5419725" y="1597025"/>
                <a:ext cx="293688" cy="12700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7" y="7"/>
                  </a:cxn>
                  <a:cxn ang="0">
                    <a:pos x="0" y="10"/>
                  </a:cxn>
                  <a:cxn ang="0">
                    <a:pos x="2" y="11"/>
                  </a:cxn>
                  <a:cxn ang="0">
                    <a:pos x="44" y="38"/>
                  </a:cxn>
                  <a:cxn ang="0">
                    <a:pos x="58" y="40"/>
                  </a:cxn>
                  <a:cxn ang="0">
                    <a:pos x="93" y="30"/>
                  </a:cxn>
                  <a:cxn ang="0">
                    <a:pos x="48" y="0"/>
                  </a:cxn>
                  <a:cxn ang="0">
                    <a:pos x="42" y="0"/>
                  </a:cxn>
                </a:cxnLst>
                <a:rect l="0" t="0" r="r" b="b"/>
                <a:pathLst>
                  <a:path w="93" h="40">
                    <a:moveTo>
                      <a:pt x="42" y="0"/>
                    </a:moveTo>
                    <a:cubicBezTo>
                      <a:pt x="30" y="0"/>
                      <a:pt x="16" y="4"/>
                      <a:pt x="7" y="7"/>
                    </a:cubicBezTo>
                    <a:cubicBezTo>
                      <a:pt x="3" y="8"/>
                      <a:pt x="0" y="10"/>
                      <a:pt x="0" y="10"/>
                    </a:cubicBezTo>
                    <a:cubicBezTo>
                      <a:pt x="0" y="10"/>
                      <a:pt x="1" y="10"/>
                      <a:pt x="2" y="11"/>
                    </a:cubicBezTo>
                    <a:cubicBezTo>
                      <a:pt x="6" y="15"/>
                      <a:pt x="20" y="30"/>
                      <a:pt x="44" y="38"/>
                    </a:cubicBezTo>
                    <a:cubicBezTo>
                      <a:pt x="49" y="39"/>
                      <a:pt x="53" y="40"/>
                      <a:pt x="58" y="40"/>
                    </a:cubicBezTo>
                    <a:cubicBezTo>
                      <a:pt x="76" y="40"/>
                      <a:pt x="93" y="30"/>
                      <a:pt x="93" y="30"/>
                    </a:cubicBezTo>
                    <a:cubicBezTo>
                      <a:pt x="93" y="30"/>
                      <a:pt x="72" y="3"/>
                      <a:pt x="48" y="0"/>
                    </a:cubicBezTo>
                    <a:cubicBezTo>
                      <a:pt x="46" y="0"/>
                      <a:pt x="44" y="0"/>
                      <a:pt x="4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103"/>
              <p:cNvSpPr>
                <a:spLocks/>
              </p:cNvSpPr>
              <p:nvPr/>
            </p:nvSpPr>
            <p:spPr bwMode="auto">
              <a:xfrm>
                <a:off x="5413375" y="1319213"/>
                <a:ext cx="149225" cy="29051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4" y="41"/>
                  </a:cxn>
                  <a:cxn ang="0">
                    <a:pos x="9" y="90"/>
                  </a:cxn>
                  <a:cxn ang="0">
                    <a:pos x="10" y="92"/>
                  </a:cxn>
                  <a:cxn ang="0">
                    <a:pos x="18" y="84"/>
                  </a:cxn>
                  <a:cxn ang="0">
                    <a:pos x="39" y="54"/>
                  </a:cxn>
                  <a:cxn ang="0">
                    <a:pos x="32" y="0"/>
                  </a:cxn>
                </a:cxnLst>
                <a:rect l="0" t="0" r="r" b="b"/>
                <a:pathLst>
                  <a:path w="47" h="92">
                    <a:moveTo>
                      <a:pt x="32" y="0"/>
                    </a:moveTo>
                    <a:cubicBezTo>
                      <a:pt x="32" y="0"/>
                      <a:pt x="7" y="17"/>
                      <a:pt x="4" y="41"/>
                    </a:cubicBezTo>
                    <a:cubicBezTo>
                      <a:pt x="0" y="65"/>
                      <a:pt x="6" y="84"/>
                      <a:pt x="9" y="90"/>
                    </a:cubicBezTo>
                    <a:cubicBezTo>
                      <a:pt x="9" y="92"/>
                      <a:pt x="10" y="92"/>
                      <a:pt x="10" y="92"/>
                    </a:cubicBezTo>
                    <a:cubicBezTo>
                      <a:pt x="10" y="92"/>
                      <a:pt x="13" y="89"/>
                      <a:pt x="18" y="84"/>
                    </a:cubicBezTo>
                    <a:cubicBezTo>
                      <a:pt x="25" y="77"/>
                      <a:pt x="36" y="65"/>
                      <a:pt x="39" y="54"/>
                    </a:cubicBezTo>
                    <a:cubicBezTo>
                      <a:pt x="47" y="30"/>
                      <a:pt x="32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104"/>
              <p:cNvSpPr>
                <a:spLocks/>
              </p:cNvSpPr>
              <p:nvPr/>
            </p:nvSpPr>
            <p:spPr bwMode="auto">
              <a:xfrm>
                <a:off x="5638800" y="1490663"/>
                <a:ext cx="271463" cy="13493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8" y="38"/>
                  </a:cxn>
                  <a:cxn ang="0">
                    <a:pos x="60" y="43"/>
                  </a:cxn>
                  <a:cxn ang="0">
                    <a:pos x="86" y="39"/>
                  </a:cxn>
                  <a:cxn ang="0">
                    <a:pos x="47" y="3"/>
                  </a:cxn>
                  <a:cxn ang="0">
                    <a:pos x="31" y="0"/>
                  </a:cxn>
                </a:cxnLst>
                <a:rect l="0" t="0" r="r" b="b"/>
                <a:pathLst>
                  <a:path w="86" h="43">
                    <a:moveTo>
                      <a:pt x="31" y="0"/>
                    </a:moveTo>
                    <a:cubicBezTo>
                      <a:pt x="20" y="0"/>
                      <a:pt x="9" y="2"/>
                      <a:pt x="3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3" y="8"/>
                      <a:pt x="14" y="26"/>
                      <a:pt x="38" y="38"/>
                    </a:cubicBezTo>
                    <a:cubicBezTo>
                      <a:pt x="45" y="42"/>
                      <a:pt x="53" y="43"/>
                      <a:pt x="60" y="43"/>
                    </a:cubicBezTo>
                    <a:cubicBezTo>
                      <a:pt x="74" y="43"/>
                      <a:pt x="86" y="39"/>
                      <a:pt x="86" y="39"/>
                    </a:cubicBezTo>
                    <a:cubicBezTo>
                      <a:pt x="86" y="39"/>
                      <a:pt x="71" y="10"/>
                      <a:pt x="47" y="3"/>
                    </a:cubicBezTo>
                    <a:cubicBezTo>
                      <a:pt x="43" y="1"/>
                      <a:pt x="37" y="0"/>
                      <a:pt x="3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105"/>
              <p:cNvSpPr>
                <a:spLocks/>
              </p:cNvSpPr>
              <p:nvPr/>
            </p:nvSpPr>
            <p:spPr bwMode="auto">
              <a:xfrm>
                <a:off x="5648325" y="1220788"/>
                <a:ext cx="160338" cy="26987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8" y="34"/>
                  </a:cxn>
                  <a:cxn ang="0">
                    <a:pos x="5" y="83"/>
                  </a:cxn>
                  <a:cxn ang="0">
                    <a:pos x="5" y="85"/>
                  </a:cxn>
                  <a:cxn ang="0">
                    <a:pos x="13" y="80"/>
                  </a:cxn>
                  <a:cxn ang="0">
                    <a:pos x="40" y="53"/>
                  </a:cxn>
                  <a:cxn ang="0">
                    <a:pos x="43" y="0"/>
                  </a:cxn>
                </a:cxnLst>
                <a:rect l="0" t="0" r="r" b="b"/>
                <a:pathLst>
                  <a:path w="51" h="85">
                    <a:moveTo>
                      <a:pt x="43" y="0"/>
                    </a:moveTo>
                    <a:cubicBezTo>
                      <a:pt x="43" y="0"/>
                      <a:pt x="16" y="12"/>
                      <a:pt x="8" y="34"/>
                    </a:cubicBezTo>
                    <a:cubicBezTo>
                      <a:pt x="0" y="58"/>
                      <a:pt x="3" y="78"/>
                      <a:pt x="5" y="83"/>
                    </a:cubicBezTo>
                    <a:cubicBezTo>
                      <a:pt x="5" y="84"/>
                      <a:pt x="5" y="85"/>
                      <a:pt x="5" y="85"/>
                    </a:cubicBezTo>
                    <a:cubicBezTo>
                      <a:pt x="5" y="85"/>
                      <a:pt x="8" y="83"/>
                      <a:pt x="13" y="80"/>
                    </a:cubicBezTo>
                    <a:cubicBezTo>
                      <a:pt x="21" y="74"/>
                      <a:pt x="34" y="63"/>
                      <a:pt x="40" y="53"/>
                    </a:cubicBezTo>
                    <a:cubicBezTo>
                      <a:pt x="51" y="32"/>
                      <a:pt x="43" y="0"/>
                      <a:pt x="43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106"/>
              <p:cNvSpPr>
                <a:spLocks/>
              </p:cNvSpPr>
              <p:nvPr/>
            </p:nvSpPr>
            <p:spPr bwMode="auto">
              <a:xfrm>
                <a:off x="5786438" y="1366838"/>
                <a:ext cx="225425" cy="9842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4" y="0"/>
                  </a:cxn>
                  <a:cxn ang="0">
                    <a:pos x="1" y="22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6" y="31"/>
                  </a:cxn>
                  <a:cxn ang="0">
                    <a:pos x="38" y="29"/>
                  </a:cxn>
                  <a:cxn ang="0">
                    <a:pos x="71" y="6"/>
                  </a:cxn>
                  <a:cxn ang="0">
                    <a:pos x="39" y="0"/>
                  </a:cxn>
                </a:cxnLst>
                <a:rect l="0" t="0" r="r" b="b"/>
                <a:pathLst>
                  <a:path w="71" h="31">
                    <a:moveTo>
                      <a:pt x="39" y="0"/>
                    </a:moveTo>
                    <a:cubicBezTo>
                      <a:pt x="38" y="0"/>
                      <a:pt x="36" y="0"/>
                      <a:pt x="34" y="0"/>
                    </a:cubicBezTo>
                    <a:cubicBezTo>
                      <a:pt x="18" y="3"/>
                      <a:pt x="5" y="18"/>
                      <a:pt x="1" y="22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6"/>
                      <a:pt x="14" y="31"/>
                      <a:pt x="26" y="31"/>
                    </a:cubicBezTo>
                    <a:cubicBezTo>
                      <a:pt x="30" y="31"/>
                      <a:pt x="34" y="30"/>
                      <a:pt x="38" y="29"/>
                    </a:cubicBezTo>
                    <a:cubicBezTo>
                      <a:pt x="60" y="21"/>
                      <a:pt x="71" y="6"/>
                      <a:pt x="71" y="6"/>
                    </a:cubicBezTo>
                    <a:cubicBezTo>
                      <a:pt x="71" y="6"/>
                      <a:pt x="53" y="0"/>
                      <a:pt x="3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107"/>
              <p:cNvSpPr>
                <a:spLocks/>
              </p:cNvSpPr>
              <p:nvPr/>
            </p:nvSpPr>
            <p:spPr bwMode="auto">
              <a:xfrm>
                <a:off x="6570663" y="3897313"/>
                <a:ext cx="215900" cy="344487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11" y="42"/>
                  </a:cxn>
                  <a:cxn ang="0">
                    <a:pos x="1" y="99"/>
                  </a:cxn>
                  <a:cxn ang="0">
                    <a:pos x="2" y="109"/>
                  </a:cxn>
                  <a:cxn ang="0">
                    <a:pos x="27" y="94"/>
                  </a:cxn>
                  <a:cxn ang="0">
                    <a:pos x="51" y="70"/>
                  </a:cxn>
                  <a:cxn ang="0">
                    <a:pos x="60" y="0"/>
                  </a:cxn>
                </a:cxnLst>
                <a:rect l="0" t="0" r="r" b="b"/>
                <a:pathLst>
                  <a:path w="68" h="109">
                    <a:moveTo>
                      <a:pt x="60" y="0"/>
                    </a:moveTo>
                    <a:cubicBezTo>
                      <a:pt x="60" y="0"/>
                      <a:pt x="23" y="13"/>
                      <a:pt x="11" y="42"/>
                    </a:cubicBezTo>
                    <a:cubicBezTo>
                      <a:pt x="1" y="66"/>
                      <a:pt x="0" y="87"/>
                      <a:pt x="1" y="99"/>
                    </a:cubicBezTo>
                    <a:cubicBezTo>
                      <a:pt x="1" y="105"/>
                      <a:pt x="2" y="109"/>
                      <a:pt x="2" y="109"/>
                    </a:cubicBezTo>
                    <a:cubicBezTo>
                      <a:pt x="2" y="109"/>
                      <a:pt x="14" y="103"/>
                      <a:pt x="27" y="94"/>
                    </a:cubicBezTo>
                    <a:cubicBezTo>
                      <a:pt x="36" y="87"/>
                      <a:pt x="46" y="79"/>
                      <a:pt x="51" y="70"/>
                    </a:cubicBezTo>
                    <a:cubicBezTo>
                      <a:pt x="68" y="42"/>
                      <a:pt x="60" y="0"/>
                      <a:pt x="6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108"/>
              <p:cNvSpPr>
                <a:spLocks/>
              </p:cNvSpPr>
              <p:nvPr/>
            </p:nvSpPr>
            <p:spPr bwMode="auto">
              <a:xfrm>
                <a:off x="6611938" y="4225925"/>
                <a:ext cx="350838" cy="19050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"/>
                  </a:cxn>
                  <a:cxn ang="0">
                    <a:pos x="3" y="8"/>
                  </a:cxn>
                  <a:cxn ang="0">
                    <a:pos x="47" y="52"/>
                  </a:cxn>
                  <a:cxn ang="0">
                    <a:pos x="83" y="60"/>
                  </a:cxn>
                  <a:cxn ang="0">
                    <a:pos x="111" y="57"/>
                  </a:cxn>
                  <a:cxn ang="0">
                    <a:pos x="63" y="5"/>
                  </a:cxn>
                  <a:cxn ang="0">
                    <a:pos x="33" y="0"/>
                  </a:cxn>
                  <a:cxn ang="0">
                    <a:pos x="30" y="0"/>
                  </a:cxn>
                </a:cxnLst>
                <a:rect l="0" t="0" r="r" b="b"/>
                <a:pathLst>
                  <a:path w="111" h="60">
                    <a:moveTo>
                      <a:pt x="30" y="0"/>
                    </a:moveTo>
                    <a:cubicBezTo>
                      <a:pt x="14" y="0"/>
                      <a:pt x="0" y="2"/>
                      <a:pt x="0" y="2"/>
                    </a:cubicBezTo>
                    <a:cubicBezTo>
                      <a:pt x="0" y="2"/>
                      <a:pt x="1" y="4"/>
                      <a:pt x="3" y="8"/>
                    </a:cubicBezTo>
                    <a:cubicBezTo>
                      <a:pt x="9" y="17"/>
                      <a:pt x="22" y="37"/>
                      <a:pt x="47" y="52"/>
                    </a:cubicBezTo>
                    <a:cubicBezTo>
                      <a:pt x="58" y="58"/>
                      <a:pt x="71" y="60"/>
                      <a:pt x="83" y="60"/>
                    </a:cubicBezTo>
                    <a:cubicBezTo>
                      <a:pt x="98" y="60"/>
                      <a:pt x="111" y="57"/>
                      <a:pt x="111" y="57"/>
                    </a:cubicBezTo>
                    <a:cubicBezTo>
                      <a:pt x="111" y="57"/>
                      <a:pt x="93" y="17"/>
                      <a:pt x="63" y="5"/>
                    </a:cubicBezTo>
                    <a:cubicBezTo>
                      <a:pt x="55" y="2"/>
                      <a:pt x="43" y="0"/>
                      <a:pt x="33" y="0"/>
                    </a:cubicBezTo>
                    <a:cubicBezTo>
                      <a:pt x="32" y="0"/>
                      <a:pt x="31" y="0"/>
                      <a:pt x="3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 109"/>
              <p:cNvSpPr>
                <a:spLocks/>
              </p:cNvSpPr>
              <p:nvPr/>
            </p:nvSpPr>
            <p:spPr bwMode="auto">
              <a:xfrm>
                <a:off x="6796088" y="3798888"/>
                <a:ext cx="192088" cy="3651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" y="48"/>
                  </a:cxn>
                  <a:cxn ang="0">
                    <a:pos x="6" y="107"/>
                  </a:cxn>
                  <a:cxn ang="0">
                    <a:pos x="9" y="115"/>
                  </a:cxn>
                  <a:cxn ang="0">
                    <a:pos x="29" y="97"/>
                  </a:cxn>
                  <a:cxn ang="0">
                    <a:pos x="49" y="69"/>
                  </a:cxn>
                  <a:cxn ang="0">
                    <a:pos x="46" y="0"/>
                  </a:cxn>
                </a:cxnLst>
                <a:rect l="0" t="0" r="r" b="b"/>
                <a:pathLst>
                  <a:path w="61" h="115">
                    <a:moveTo>
                      <a:pt x="46" y="0"/>
                    </a:moveTo>
                    <a:cubicBezTo>
                      <a:pt x="46" y="0"/>
                      <a:pt x="12" y="18"/>
                      <a:pt x="6" y="48"/>
                    </a:cubicBezTo>
                    <a:cubicBezTo>
                      <a:pt x="0" y="75"/>
                      <a:pt x="4" y="96"/>
                      <a:pt x="6" y="107"/>
                    </a:cubicBezTo>
                    <a:cubicBezTo>
                      <a:pt x="8" y="112"/>
                      <a:pt x="9" y="115"/>
                      <a:pt x="9" y="115"/>
                    </a:cubicBezTo>
                    <a:cubicBezTo>
                      <a:pt x="9" y="115"/>
                      <a:pt x="18" y="107"/>
                      <a:pt x="29" y="97"/>
                    </a:cubicBezTo>
                    <a:cubicBezTo>
                      <a:pt x="37" y="89"/>
                      <a:pt x="46" y="78"/>
                      <a:pt x="49" y="69"/>
                    </a:cubicBezTo>
                    <a:cubicBezTo>
                      <a:pt x="61" y="39"/>
                      <a:pt x="46" y="0"/>
                      <a:pt x="4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 110"/>
              <p:cNvSpPr>
                <a:spLocks/>
              </p:cNvSpPr>
              <p:nvPr/>
            </p:nvSpPr>
            <p:spPr bwMode="auto">
              <a:xfrm>
                <a:off x="6856413" y="4119563"/>
                <a:ext cx="366713" cy="163512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0" y="2"/>
                  </a:cxn>
                  <a:cxn ang="0">
                    <a:pos x="0" y="9"/>
                  </a:cxn>
                  <a:cxn ang="0">
                    <a:pos x="5" y="15"/>
                  </a:cxn>
                  <a:cxn ang="0">
                    <a:pos x="53" y="49"/>
                  </a:cxn>
                  <a:cxn ang="0">
                    <a:pos x="75" y="52"/>
                  </a:cxn>
                  <a:cxn ang="0">
                    <a:pos x="116" y="43"/>
                  </a:cxn>
                  <a:cxn ang="0">
                    <a:pos x="61" y="1"/>
                  </a:cxn>
                  <a:cxn ang="0">
                    <a:pos x="49" y="0"/>
                  </a:cxn>
                </a:cxnLst>
                <a:rect l="0" t="0" r="r" b="b"/>
                <a:pathLst>
                  <a:path w="116" h="52">
                    <a:moveTo>
                      <a:pt x="49" y="0"/>
                    </a:moveTo>
                    <a:cubicBezTo>
                      <a:pt x="43" y="0"/>
                      <a:pt x="37" y="1"/>
                      <a:pt x="30" y="2"/>
                    </a:cubicBezTo>
                    <a:cubicBezTo>
                      <a:pt x="14" y="4"/>
                      <a:pt x="0" y="9"/>
                      <a:pt x="0" y="9"/>
                    </a:cubicBezTo>
                    <a:cubicBezTo>
                      <a:pt x="0" y="9"/>
                      <a:pt x="2" y="11"/>
                      <a:pt x="5" y="15"/>
                    </a:cubicBezTo>
                    <a:cubicBezTo>
                      <a:pt x="12" y="23"/>
                      <a:pt x="28" y="39"/>
                      <a:pt x="53" y="49"/>
                    </a:cubicBezTo>
                    <a:cubicBezTo>
                      <a:pt x="60" y="51"/>
                      <a:pt x="68" y="52"/>
                      <a:pt x="75" y="52"/>
                    </a:cubicBezTo>
                    <a:cubicBezTo>
                      <a:pt x="97" y="52"/>
                      <a:pt x="116" y="43"/>
                      <a:pt x="116" y="43"/>
                    </a:cubicBezTo>
                    <a:cubicBezTo>
                      <a:pt x="116" y="43"/>
                      <a:pt x="92" y="8"/>
                      <a:pt x="61" y="1"/>
                    </a:cubicBezTo>
                    <a:cubicBezTo>
                      <a:pt x="57" y="0"/>
                      <a:pt x="53" y="0"/>
                      <a:pt x="4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111"/>
              <p:cNvSpPr>
                <a:spLocks/>
              </p:cNvSpPr>
              <p:nvPr/>
            </p:nvSpPr>
            <p:spPr bwMode="auto">
              <a:xfrm>
                <a:off x="7000875" y="3668713"/>
                <a:ext cx="171450" cy="37147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1" y="54"/>
                  </a:cxn>
                  <a:cxn ang="0">
                    <a:pos x="12" y="110"/>
                  </a:cxn>
                  <a:cxn ang="0">
                    <a:pos x="16" y="117"/>
                  </a:cxn>
                  <a:cxn ang="0">
                    <a:pos x="33" y="95"/>
                  </a:cxn>
                  <a:cxn ang="0">
                    <a:pos x="47" y="66"/>
                  </a:cxn>
                  <a:cxn ang="0">
                    <a:pos x="32" y="0"/>
                  </a:cxn>
                </a:cxnLst>
                <a:rect l="0" t="0" r="r" b="b"/>
                <a:pathLst>
                  <a:path w="54" h="117">
                    <a:moveTo>
                      <a:pt x="32" y="0"/>
                    </a:moveTo>
                    <a:cubicBezTo>
                      <a:pt x="32" y="0"/>
                      <a:pt x="3" y="23"/>
                      <a:pt x="1" y="54"/>
                    </a:cubicBezTo>
                    <a:cubicBezTo>
                      <a:pt x="0" y="80"/>
                      <a:pt x="7" y="100"/>
                      <a:pt x="12" y="110"/>
                    </a:cubicBezTo>
                    <a:cubicBezTo>
                      <a:pt x="14" y="115"/>
                      <a:pt x="16" y="117"/>
                      <a:pt x="16" y="117"/>
                    </a:cubicBezTo>
                    <a:cubicBezTo>
                      <a:pt x="16" y="117"/>
                      <a:pt x="25" y="107"/>
                      <a:pt x="33" y="95"/>
                    </a:cubicBezTo>
                    <a:cubicBezTo>
                      <a:pt x="39" y="86"/>
                      <a:pt x="45" y="75"/>
                      <a:pt x="47" y="66"/>
                    </a:cubicBezTo>
                    <a:cubicBezTo>
                      <a:pt x="54" y="35"/>
                      <a:pt x="32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 112"/>
              <p:cNvSpPr>
                <a:spLocks/>
              </p:cNvSpPr>
              <p:nvPr/>
            </p:nvSpPr>
            <p:spPr bwMode="auto">
              <a:xfrm>
                <a:off x="7080250" y="3963988"/>
                <a:ext cx="369888" cy="15240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25" y="7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58" y="47"/>
                  </a:cxn>
                  <a:cxn ang="0">
                    <a:pos x="68" y="48"/>
                  </a:cxn>
                  <a:cxn ang="0">
                    <a:pos x="117" y="31"/>
                  </a:cxn>
                  <a:cxn ang="0">
                    <a:pos x="57" y="0"/>
                  </a:cxn>
                  <a:cxn ang="0">
                    <a:pos x="56" y="0"/>
                  </a:cxn>
                </a:cxnLst>
                <a:rect l="0" t="0" r="r" b="b"/>
                <a:pathLst>
                  <a:path w="117" h="48">
                    <a:moveTo>
                      <a:pt x="56" y="0"/>
                    </a:moveTo>
                    <a:cubicBezTo>
                      <a:pt x="46" y="0"/>
                      <a:pt x="35" y="3"/>
                      <a:pt x="25" y="7"/>
                    </a:cubicBezTo>
                    <a:cubicBezTo>
                      <a:pt x="11" y="12"/>
                      <a:pt x="0" y="18"/>
                      <a:pt x="0" y="18"/>
                    </a:cubicBezTo>
                    <a:cubicBezTo>
                      <a:pt x="0" y="18"/>
                      <a:pt x="1" y="19"/>
                      <a:pt x="4" y="22"/>
                    </a:cubicBezTo>
                    <a:cubicBezTo>
                      <a:pt x="12" y="29"/>
                      <a:pt x="31" y="42"/>
                      <a:pt x="58" y="47"/>
                    </a:cubicBezTo>
                    <a:cubicBezTo>
                      <a:pt x="61" y="48"/>
                      <a:pt x="65" y="48"/>
                      <a:pt x="68" y="48"/>
                    </a:cubicBezTo>
                    <a:cubicBezTo>
                      <a:pt x="94" y="48"/>
                      <a:pt x="117" y="31"/>
                      <a:pt x="117" y="31"/>
                    </a:cubicBezTo>
                    <a:cubicBezTo>
                      <a:pt x="117" y="31"/>
                      <a:pt x="89" y="1"/>
                      <a:pt x="57" y="0"/>
                    </a:cubicBezTo>
                    <a:cubicBezTo>
                      <a:pt x="57" y="0"/>
                      <a:pt x="56" y="0"/>
                      <a:pt x="5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113"/>
              <p:cNvSpPr>
                <a:spLocks/>
              </p:cNvSpPr>
              <p:nvPr/>
            </p:nvSpPr>
            <p:spPr bwMode="auto">
              <a:xfrm>
                <a:off x="7162800" y="3511550"/>
                <a:ext cx="160338" cy="36671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" y="57"/>
                  </a:cxn>
                  <a:cxn ang="0">
                    <a:pos x="24" y="110"/>
                  </a:cxn>
                  <a:cxn ang="0">
                    <a:pos x="29" y="116"/>
                  </a:cxn>
                  <a:cxn ang="0">
                    <a:pos x="41" y="92"/>
                  </a:cxn>
                  <a:cxn ang="0">
                    <a:pos x="50" y="61"/>
                  </a:cxn>
                  <a:cxn ang="0">
                    <a:pos x="24" y="0"/>
                  </a:cxn>
                </a:cxnLst>
                <a:rect l="0" t="0" r="r" b="b"/>
                <a:pathLst>
                  <a:path w="51" h="116">
                    <a:moveTo>
                      <a:pt x="24" y="0"/>
                    </a:moveTo>
                    <a:cubicBezTo>
                      <a:pt x="24" y="0"/>
                      <a:pt x="0" y="28"/>
                      <a:pt x="4" y="57"/>
                    </a:cubicBezTo>
                    <a:cubicBezTo>
                      <a:pt x="7" y="83"/>
                      <a:pt x="18" y="101"/>
                      <a:pt x="24" y="110"/>
                    </a:cubicBezTo>
                    <a:cubicBezTo>
                      <a:pt x="27" y="114"/>
                      <a:pt x="29" y="116"/>
                      <a:pt x="29" y="116"/>
                    </a:cubicBezTo>
                    <a:cubicBezTo>
                      <a:pt x="29" y="116"/>
                      <a:pt x="35" y="106"/>
                      <a:pt x="41" y="92"/>
                    </a:cubicBezTo>
                    <a:cubicBezTo>
                      <a:pt x="46" y="82"/>
                      <a:pt x="50" y="71"/>
                      <a:pt x="50" y="61"/>
                    </a:cubicBezTo>
                    <a:cubicBezTo>
                      <a:pt x="51" y="31"/>
                      <a:pt x="24" y="0"/>
                      <a:pt x="2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14"/>
              <p:cNvSpPr>
                <a:spLocks/>
              </p:cNvSpPr>
              <p:nvPr/>
            </p:nvSpPr>
            <p:spPr bwMode="auto">
              <a:xfrm>
                <a:off x="7277100" y="3767138"/>
                <a:ext cx="366713" cy="14605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22" y="13"/>
                  </a:cxn>
                  <a:cxn ang="0">
                    <a:pos x="0" y="28"/>
                  </a:cxn>
                  <a:cxn ang="0">
                    <a:pos x="5" y="31"/>
                  </a:cxn>
                  <a:cxn ang="0">
                    <a:pos x="61" y="46"/>
                  </a:cxn>
                  <a:cxn ang="0">
                    <a:pos x="63" y="46"/>
                  </a:cxn>
                  <a:cxn ang="0">
                    <a:pos x="116" y="20"/>
                  </a:cxn>
                  <a:cxn ang="0">
                    <a:pos x="60" y="0"/>
                  </a:cxn>
                </a:cxnLst>
                <a:rect l="0" t="0" r="r" b="b"/>
                <a:pathLst>
                  <a:path w="116" h="46">
                    <a:moveTo>
                      <a:pt x="60" y="0"/>
                    </a:moveTo>
                    <a:cubicBezTo>
                      <a:pt x="58" y="0"/>
                      <a:pt x="55" y="0"/>
                      <a:pt x="53" y="0"/>
                    </a:cubicBezTo>
                    <a:cubicBezTo>
                      <a:pt x="43" y="2"/>
                      <a:pt x="32" y="7"/>
                      <a:pt x="22" y="13"/>
                    </a:cubicBezTo>
                    <a:cubicBezTo>
                      <a:pt x="10" y="20"/>
                      <a:pt x="0" y="28"/>
                      <a:pt x="0" y="28"/>
                    </a:cubicBezTo>
                    <a:cubicBezTo>
                      <a:pt x="0" y="28"/>
                      <a:pt x="2" y="29"/>
                      <a:pt x="5" y="31"/>
                    </a:cubicBezTo>
                    <a:cubicBezTo>
                      <a:pt x="14" y="36"/>
                      <a:pt x="34" y="45"/>
                      <a:pt x="61" y="46"/>
                    </a:cubicBezTo>
                    <a:cubicBezTo>
                      <a:pt x="62" y="46"/>
                      <a:pt x="62" y="46"/>
                      <a:pt x="63" y="46"/>
                    </a:cubicBezTo>
                    <a:cubicBezTo>
                      <a:pt x="92" y="46"/>
                      <a:pt x="116" y="20"/>
                      <a:pt x="116" y="20"/>
                    </a:cubicBezTo>
                    <a:cubicBezTo>
                      <a:pt x="116" y="20"/>
                      <a:pt x="88" y="0"/>
                      <a:pt x="6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15"/>
              <p:cNvSpPr>
                <a:spLocks/>
              </p:cNvSpPr>
              <p:nvPr/>
            </p:nvSpPr>
            <p:spPr bwMode="auto">
              <a:xfrm>
                <a:off x="7289800" y="3333750"/>
                <a:ext cx="176213" cy="35083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9" y="59"/>
                  </a:cxn>
                  <a:cxn ang="0">
                    <a:pos x="37" y="106"/>
                  </a:cxn>
                  <a:cxn ang="0">
                    <a:pos x="43" y="111"/>
                  </a:cxn>
                  <a:cxn ang="0">
                    <a:pos x="50" y="88"/>
                  </a:cxn>
                  <a:cxn ang="0">
                    <a:pos x="54" y="55"/>
                  </a:cxn>
                  <a:cxn ang="0">
                    <a:pos x="19" y="0"/>
                  </a:cxn>
                </a:cxnLst>
                <a:rect l="0" t="0" r="r" b="b"/>
                <a:pathLst>
                  <a:path w="56" h="111">
                    <a:moveTo>
                      <a:pt x="19" y="0"/>
                    </a:moveTo>
                    <a:cubicBezTo>
                      <a:pt x="19" y="0"/>
                      <a:pt x="0" y="31"/>
                      <a:pt x="9" y="59"/>
                    </a:cubicBezTo>
                    <a:cubicBezTo>
                      <a:pt x="17" y="83"/>
                      <a:pt x="30" y="99"/>
                      <a:pt x="37" y="106"/>
                    </a:cubicBezTo>
                    <a:cubicBezTo>
                      <a:pt x="41" y="110"/>
                      <a:pt x="43" y="111"/>
                      <a:pt x="43" y="111"/>
                    </a:cubicBezTo>
                    <a:cubicBezTo>
                      <a:pt x="43" y="111"/>
                      <a:pt x="47" y="101"/>
                      <a:pt x="50" y="88"/>
                    </a:cubicBezTo>
                    <a:cubicBezTo>
                      <a:pt x="53" y="77"/>
                      <a:pt x="56" y="65"/>
                      <a:pt x="54" y="55"/>
                    </a:cubicBezTo>
                    <a:cubicBezTo>
                      <a:pt x="50" y="25"/>
                      <a:pt x="19" y="0"/>
                      <a:pt x="1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116"/>
              <p:cNvSpPr>
                <a:spLocks/>
              </p:cNvSpPr>
              <p:nvPr/>
            </p:nvSpPr>
            <p:spPr bwMode="auto">
              <a:xfrm>
                <a:off x="7443788" y="3538538"/>
                <a:ext cx="347663" cy="146050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46" y="2"/>
                  </a:cxn>
                  <a:cxn ang="0">
                    <a:pos x="19" y="19"/>
                  </a:cxn>
                  <a:cxn ang="0">
                    <a:pos x="0" y="38"/>
                  </a:cxn>
                  <a:cxn ang="0">
                    <a:pos x="5" y="40"/>
                  </a:cxn>
                  <a:cxn ang="0">
                    <a:pos x="44" y="46"/>
                  </a:cxn>
                  <a:cxn ang="0">
                    <a:pos x="62" y="45"/>
                  </a:cxn>
                  <a:cxn ang="0">
                    <a:pos x="110" y="10"/>
                  </a:cxn>
                  <a:cxn ang="0">
                    <a:pos x="64" y="0"/>
                  </a:cxn>
                </a:cxnLst>
                <a:rect l="0" t="0" r="r" b="b"/>
                <a:pathLst>
                  <a:path w="110" h="46">
                    <a:moveTo>
                      <a:pt x="64" y="0"/>
                    </a:moveTo>
                    <a:cubicBezTo>
                      <a:pt x="58" y="0"/>
                      <a:pt x="52" y="0"/>
                      <a:pt x="46" y="2"/>
                    </a:cubicBezTo>
                    <a:cubicBezTo>
                      <a:pt x="37" y="5"/>
                      <a:pt x="27" y="12"/>
                      <a:pt x="19" y="19"/>
                    </a:cubicBezTo>
                    <a:cubicBezTo>
                      <a:pt x="8" y="28"/>
                      <a:pt x="0" y="38"/>
                      <a:pt x="0" y="38"/>
                    </a:cubicBezTo>
                    <a:cubicBezTo>
                      <a:pt x="0" y="38"/>
                      <a:pt x="2" y="39"/>
                      <a:pt x="5" y="40"/>
                    </a:cubicBezTo>
                    <a:cubicBezTo>
                      <a:pt x="12" y="42"/>
                      <a:pt x="26" y="46"/>
                      <a:pt x="44" y="46"/>
                    </a:cubicBezTo>
                    <a:cubicBezTo>
                      <a:pt x="49" y="46"/>
                      <a:pt x="55" y="46"/>
                      <a:pt x="62" y="45"/>
                    </a:cubicBezTo>
                    <a:cubicBezTo>
                      <a:pt x="91" y="40"/>
                      <a:pt x="110" y="10"/>
                      <a:pt x="110" y="10"/>
                    </a:cubicBezTo>
                    <a:cubicBezTo>
                      <a:pt x="110" y="10"/>
                      <a:pt x="88" y="0"/>
                      <a:pt x="6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17"/>
              <p:cNvSpPr>
                <a:spLocks/>
              </p:cNvSpPr>
              <p:nvPr/>
            </p:nvSpPr>
            <p:spPr bwMode="auto">
              <a:xfrm>
                <a:off x="7383463" y="3140075"/>
                <a:ext cx="187325" cy="3270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3" y="58"/>
                  </a:cxn>
                  <a:cxn ang="0">
                    <a:pos x="50" y="100"/>
                  </a:cxn>
                  <a:cxn ang="0">
                    <a:pos x="54" y="103"/>
                  </a:cxn>
                  <a:cxn ang="0">
                    <a:pos x="58" y="83"/>
                  </a:cxn>
                  <a:cxn ang="0">
                    <a:pos x="56" y="47"/>
                  </a:cxn>
                  <a:cxn ang="0">
                    <a:pos x="12" y="0"/>
                  </a:cxn>
                </a:cxnLst>
                <a:rect l="0" t="0" r="r" b="b"/>
                <a:pathLst>
                  <a:path w="59" h="103">
                    <a:moveTo>
                      <a:pt x="12" y="0"/>
                    </a:moveTo>
                    <a:cubicBezTo>
                      <a:pt x="12" y="0"/>
                      <a:pt x="0" y="33"/>
                      <a:pt x="13" y="58"/>
                    </a:cubicBezTo>
                    <a:cubicBezTo>
                      <a:pt x="25" y="81"/>
                      <a:pt x="41" y="95"/>
                      <a:pt x="50" y="100"/>
                    </a:cubicBezTo>
                    <a:cubicBezTo>
                      <a:pt x="53" y="102"/>
                      <a:pt x="54" y="103"/>
                      <a:pt x="54" y="103"/>
                    </a:cubicBezTo>
                    <a:cubicBezTo>
                      <a:pt x="54" y="103"/>
                      <a:pt x="56" y="94"/>
                      <a:pt x="58" y="83"/>
                    </a:cubicBezTo>
                    <a:cubicBezTo>
                      <a:pt x="59" y="71"/>
                      <a:pt x="59" y="57"/>
                      <a:pt x="56" y="47"/>
                    </a:cubicBezTo>
                    <a:cubicBezTo>
                      <a:pt x="47" y="19"/>
                      <a:pt x="12" y="0"/>
                      <a:pt x="1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18"/>
              <p:cNvSpPr>
                <a:spLocks/>
              </p:cNvSpPr>
              <p:nvPr/>
            </p:nvSpPr>
            <p:spPr bwMode="auto">
              <a:xfrm>
                <a:off x="7570788" y="3282950"/>
                <a:ext cx="322263" cy="161925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38" y="7"/>
                  </a:cxn>
                  <a:cxn ang="0">
                    <a:pos x="16" y="26"/>
                  </a:cxn>
                  <a:cxn ang="0">
                    <a:pos x="0" y="49"/>
                  </a:cxn>
                  <a:cxn ang="0">
                    <a:pos x="6" y="50"/>
                  </a:cxn>
                  <a:cxn ang="0">
                    <a:pos x="23" y="51"/>
                  </a:cxn>
                  <a:cxn ang="0">
                    <a:pos x="61" y="45"/>
                  </a:cxn>
                  <a:cxn ang="0">
                    <a:pos x="102" y="4"/>
                  </a:cxn>
                  <a:cxn ang="0">
                    <a:pos x="71" y="0"/>
                  </a:cxn>
                </a:cxnLst>
                <a:rect l="0" t="0" r="r" b="b"/>
                <a:pathLst>
                  <a:path w="102" h="51">
                    <a:moveTo>
                      <a:pt x="71" y="0"/>
                    </a:moveTo>
                    <a:cubicBezTo>
                      <a:pt x="61" y="0"/>
                      <a:pt x="48" y="2"/>
                      <a:pt x="38" y="7"/>
                    </a:cubicBezTo>
                    <a:cubicBezTo>
                      <a:pt x="31" y="11"/>
                      <a:pt x="23" y="19"/>
                      <a:pt x="16" y="26"/>
                    </a:cubicBezTo>
                    <a:cubicBezTo>
                      <a:pt x="7" y="38"/>
                      <a:pt x="0" y="49"/>
                      <a:pt x="0" y="49"/>
                    </a:cubicBezTo>
                    <a:cubicBezTo>
                      <a:pt x="0" y="49"/>
                      <a:pt x="2" y="50"/>
                      <a:pt x="6" y="50"/>
                    </a:cubicBezTo>
                    <a:cubicBezTo>
                      <a:pt x="10" y="51"/>
                      <a:pt x="16" y="51"/>
                      <a:pt x="23" y="51"/>
                    </a:cubicBezTo>
                    <a:cubicBezTo>
                      <a:pt x="34" y="51"/>
                      <a:pt x="47" y="50"/>
                      <a:pt x="61" y="45"/>
                    </a:cubicBezTo>
                    <a:cubicBezTo>
                      <a:pt x="88" y="36"/>
                      <a:pt x="102" y="4"/>
                      <a:pt x="102" y="4"/>
                    </a:cubicBezTo>
                    <a:cubicBezTo>
                      <a:pt x="102" y="4"/>
                      <a:pt x="88" y="0"/>
                      <a:pt x="7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19"/>
              <p:cNvSpPr>
                <a:spLocks/>
              </p:cNvSpPr>
              <p:nvPr/>
            </p:nvSpPr>
            <p:spPr bwMode="auto">
              <a:xfrm>
                <a:off x="7443788" y="2936875"/>
                <a:ext cx="206375" cy="2952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7" y="56"/>
                  </a:cxn>
                  <a:cxn ang="0">
                    <a:pos x="59" y="90"/>
                  </a:cxn>
                  <a:cxn ang="0">
                    <a:pos x="65" y="93"/>
                  </a:cxn>
                  <a:cxn ang="0">
                    <a:pos x="64" y="72"/>
                  </a:cxn>
                  <a:cxn ang="0">
                    <a:pos x="57" y="38"/>
                  </a:cxn>
                  <a:cxn ang="0">
                    <a:pos x="7" y="0"/>
                  </a:cxn>
                </a:cxnLst>
                <a:rect l="0" t="0" r="r" b="b"/>
                <a:pathLst>
                  <a:path w="65" h="93">
                    <a:moveTo>
                      <a:pt x="7" y="0"/>
                    </a:moveTo>
                    <a:cubicBezTo>
                      <a:pt x="7" y="0"/>
                      <a:pt x="0" y="34"/>
                      <a:pt x="17" y="56"/>
                    </a:cubicBezTo>
                    <a:cubicBezTo>
                      <a:pt x="33" y="76"/>
                      <a:pt x="51" y="86"/>
                      <a:pt x="59" y="90"/>
                    </a:cubicBezTo>
                    <a:cubicBezTo>
                      <a:pt x="63" y="92"/>
                      <a:pt x="65" y="93"/>
                      <a:pt x="65" y="93"/>
                    </a:cubicBezTo>
                    <a:cubicBezTo>
                      <a:pt x="65" y="93"/>
                      <a:pt x="65" y="83"/>
                      <a:pt x="64" y="72"/>
                    </a:cubicBezTo>
                    <a:cubicBezTo>
                      <a:pt x="63" y="61"/>
                      <a:pt x="61" y="47"/>
                      <a:pt x="57" y="38"/>
                    </a:cubicBezTo>
                    <a:cubicBezTo>
                      <a:pt x="43" y="12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120"/>
              <p:cNvSpPr>
                <a:spLocks/>
              </p:cNvSpPr>
              <p:nvPr/>
            </p:nvSpPr>
            <p:spPr bwMode="auto">
              <a:xfrm>
                <a:off x="7656513" y="3006725"/>
                <a:ext cx="287338" cy="193675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30" y="14"/>
                  </a:cxn>
                  <a:cxn ang="0">
                    <a:pos x="12" y="38"/>
                  </a:cxn>
                  <a:cxn ang="0">
                    <a:pos x="0" y="61"/>
                  </a:cxn>
                  <a:cxn ang="0">
                    <a:pos x="6" y="61"/>
                  </a:cxn>
                  <a:cxn ang="0">
                    <a:pos x="6" y="61"/>
                  </a:cxn>
                  <a:cxn ang="0">
                    <a:pos x="59" y="47"/>
                  </a:cxn>
                  <a:cxn ang="0">
                    <a:pos x="91" y="0"/>
                  </a:cxn>
                  <a:cxn ang="0">
                    <a:pos x="82" y="0"/>
                  </a:cxn>
                </a:cxnLst>
                <a:rect l="0" t="0" r="r" b="b"/>
                <a:pathLst>
                  <a:path w="91" h="61">
                    <a:moveTo>
                      <a:pt x="82" y="0"/>
                    </a:moveTo>
                    <a:cubicBezTo>
                      <a:pt x="69" y="0"/>
                      <a:pt x="46" y="1"/>
                      <a:pt x="30" y="14"/>
                    </a:cubicBezTo>
                    <a:cubicBezTo>
                      <a:pt x="23" y="19"/>
                      <a:pt x="17" y="29"/>
                      <a:pt x="12" y="38"/>
                    </a:cubicBezTo>
                    <a:cubicBezTo>
                      <a:pt x="5" y="50"/>
                      <a:pt x="0" y="61"/>
                      <a:pt x="0" y="61"/>
                    </a:cubicBezTo>
                    <a:cubicBezTo>
                      <a:pt x="0" y="61"/>
                      <a:pt x="2" y="61"/>
                      <a:pt x="6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6" y="61"/>
                      <a:pt x="36" y="59"/>
                      <a:pt x="59" y="47"/>
                    </a:cubicBezTo>
                    <a:cubicBezTo>
                      <a:pt x="83" y="33"/>
                      <a:pt x="91" y="0"/>
                      <a:pt x="91" y="0"/>
                    </a:cubicBezTo>
                    <a:cubicBezTo>
                      <a:pt x="91" y="0"/>
                      <a:pt x="88" y="0"/>
                      <a:pt x="8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121"/>
              <p:cNvSpPr>
                <a:spLocks/>
              </p:cNvSpPr>
              <p:nvPr/>
            </p:nvSpPr>
            <p:spPr bwMode="auto">
              <a:xfrm>
                <a:off x="7469188" y="2732088"/>
                <a:ext cx="228600" cy="2492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52"/>
                  </a:cxn>
                  <a:cxn ang="0">
                    <a:pos x="68" y="78"/>
                  </a:cxn>
                  <a:cxn ang="0">
                    <a:pos x="72" y="79"/>
                  </a:cxn>
                  <a:cxn ang="0">
                    <a:pos x="69" y="62"/>
                  </a:cxn>
                  <a:cxn ang="0">
                    <a:pos x="55" y="27"/>
                  </a:cxn>
                  <a:cxn ang="0">
                    <a:pos x="0" y="0"/>
                  </a:cxn>
                </a:cxnLst>
                <a:rect l="0" t="0" r="r" b="b"/>
                <a:pathLst>
                  <a:path w="72" h="79">
                    <a:moveTo>
                      <a:pt x="0" y="0"/>
                    </a:moveTo>
                    <a:cubicBezTo>
                      <a:pt x="0" y="0"/>
                      <a:pt x="0" y="33"/>
                      <a:pt x="20" y="52"/>
                    </a:cubicBezTo>
                    <a:cubicBezTo>
                      <a:pt x="39" y="69"/>
                      <a:pt x="59" y="76"/>
                      <a:pt x="68" y="78"/>
                    </a:cubicBezTo>
                    <a:cubicBezTo>
                      <a:pt x="70" y="78"/>
                      <a:pt x="72" y="79"/>
                      <a:pt x="72" y="79"/>
                    </a:cubicBezTo>
                    <a:cubicBezTo>
                      <a:pt x="72" y="79"/>
                      <a:pt x="71" y="72"/>
                      <a:pt x="69" y="62"/>
                    </a:cubicBezTo>
                    <a:cubicBezTo>
                      <a:pt x="66" y="51"/>
                      <a:pt x="62" y="36"/>
                      <a:pt x="55" y="27"/>
                    </a:cubicBezTo>
                    <a:cubicBezTo>
                      <a:pt x="37" y="5"/>
                      <a:pt x="0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122"/>
              <p:cNvSpPr>
                <a:spLocks/>
              </p:cNvSpPr>
              <p:nvPr/>
            </p:nvSpPr>
            <p:spPr bwMode="auto">
              <a:xfrm>
                <a:off x="7700963" y="2716213"/>
                <a:ext cx="242888" cy="233362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21" y="24"/>
                  </a:cxn>
                  <a:cxn ang="0">
                    <a:pos x="7" y="49"/>
                  </a:cxn>
                  <a:cxn ang="0">
                    <a:pos x="0" y="74"/>
                  </a:cxn>
                  <a:cxn ang="0">
                    <a:pos x="6" y="73"/>
                  </a:cxn>
                  <a:cxn ang="0">
                    <a:pos x="54" y="50"/>
                  </a:cxn>
                  <a:cxn ang="0">
                    <a:pos x="77" y="0"/>
                  </a:cxn>
                </a:cxnLst>
                <a:rect l="0" t="0" r="r" b="b"/>
                <a:pathLst>
                  <a:path w="77" h="74">
                    <a:moveTo>
                      <a:pt x="77" y="0"/>
                    </a:moveTo>
                    <a:cubicBezTo>
                      <a:pt x="77" y="0"/>
                      <a:pt x="40" y="2"/>
                      <a:pt x="21" y="24"/>
                    </a:cubicBezTo>
                    <a:cubicBezTo>
                      <a:pt x="15" y="30"/>
                      <a:pt x="11" y="40"/>
                      <a:pt x="7" y="49"/>
                    </a:cubicBezTo>
                    <a:cubicBezTo>
                      <a:pt x="3" y="62"/>
                      <a:pt x="0" y="74"/>
                      <a:pt x="0" y="74"/>
                    </a:cubicBezTo>
                    <a:cubicBezTo>
                      <a:pt x="0" y="74"/>
                      <a:pt x="2" y="74"/>
                      <a:pt x="6" y="73"/>
                    </a:cubicBezTo>
                    <a:cubicBezTo>
                      <a:pt x="15" y="71"/>
                      <a:pt x="35" y="66"/>
                      <a:pt x="54" y="50"/>
                    </a:cubicBezTo>
                    <a:cubicBezTo>
                      <a:pt x="76" y="33"/>
                      <a:pt x="77" y="0"/>
                      <a:pt x="7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123"/>
              <p:cNvSpPr>
                <a:spLocks/>
              </p:cNvSpPr>
              <p:nvPr/>
            </p:nvSpPr>
            <p:spPr bwMode="auto">
              <a:xfrm>
                <a:off x="7440613" y="2516188"/>
                <a:ext cx="263525" cy="2063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28" y="48"/>
                  </a:cxn>
                  <a:cxn ang="0">
                    <a:pos x="78" y="65"/>
                  </a:cxn>
                  <a:cxn ang="0">
                    <a:pos x="82" y="65"/>
                  </a:cxn>
                  <a:cxn ang="0">
                    <a:pos x="83" y="65"/>
                  </a:cxn>
                  <a:cxn ang="0">
                    <a:pos x="77" y="49"/>
                  </a:cxn>
                  <a:cxn ang="0">
                    <a:pos x="57" y="18"/>
                  </a:cxn>
                  <a:cxn ang="0">
                    <a:pos x="1" y="0"/>
                  </a:cxn>
                </a:cxnLst>
                <a:rect l="0" t="0" r="r" b="b"/>
                <a:pathLst>
                  <a:path w="83" h="6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5" y="33"/>
                      <a:pt x="28" y="48"/>
                    </a:cubicBezTo>
                    <a:cubicBezTo>
                      <a:pt x="49" y="61"/>
                      <a:pt x="69" y="64"/>
                      <a:pt x="78" y="65"/>
                    </a:cubicBezTo>
                    <a:cubicBezTo>
                      <a:pt x="80" y="65"/>
                      <a:pt x="81" y="65"/>
                      <a:pt x="82" y="65"/>
                    </a:cubicBezTo>
                    <a:cubicBezTo>
                      <a:pt x="82" y="65"/>
                      <a:pt x="83" y="65"/>
                      <a:pt x="83" y="65"/>
                    </a:cubicBezTo>
                    <a:cubicBezTo>
                      <a:pt x="83" y="65"/>
                      <a:pt x="81" y="58"/>
                      <a:pt x="77" y="49"/>
                    </a:cubicBezTo>
                    <a:cubicBezTo>
                      <a:pt x="72" y="38"/>
                      <a:pt x="65" y="25"/>
                      <a:pt x="57" y="18"/>
                    </a:cubicBezTo>
                    <a:cubicBezTo>
                      <a:pt x="39" y="1"/>
                      <a:pt x="8" y="0"/>
                      <a:pt x="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124"/>
              <p:cNvSpPr>
                <a:spLocks/>
              </p:cNvSpPr>
              <p:nvPr/>
            </p:nvSpPr>
            <p:spPr bwMode="auto">
              <a:xfrm>
                <a:off x="7700963" y="2420938"/>
                <a:ext cx="207963" cy="269875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11" y="33"/>
                  </a:cxn>
                  <a:cxn ang="0">
                    <a:pos x="2" y="63"/>
                  </a:cxn>
                  <a:cxn ang="0">
                    <a:pos x="0" y="85"/>
                  </a:cxn>
                  <a:cxn ang="0">
                    <a:pos x="5" y="83"/>
                  </a:cxn>
                  <a:cxn ang="0">
                    <a:pos x="48" y="53"/>
                  </a:cxn>
                  <a:cxn ang="0">
                    <a:pos x="62" y="0"/>
                  </a:cxn>
                </a:cxnLst>
                <a:rect l="0" t="0" r="r" b="b"/>
                <a:pathLst>
                  <a:path w="66" h="85">
                    <a:moveTo>
                      <a:pt x="62" y="0"/>
                    </a:moveTo>
                    <a:cubicBezTo>
                      <a:pt x="62" y="0"/>
                      <a:pt x="26" y="9"/>
                      <a:pt x="11" y="33"/>
                    </a:cubicBezTo>
                    <a:cubicBezTo>
                      <a:pt x="7" y="41"/>
                      <a:pt x="4" y="52"/>
                      <a:pt x="2" y="63"/>
                    </a:cubicBezTo>
                    <a:cubicBezTo>
                      <a:pt x="0" y="75"/>
                      <a:pt x="0" y="85"/>
                      <a:pt x="0" y="85"/>
                    </a:cubicBezTo>
                    <a:cubicBezTo>
                      <a:pt x="0" y="85"/>
                      <a:pt x="2" y="84"/>
                      <a:pt x="5" y="83"/>
                    </a:cubicBezTo>
                    <a:cubicBezTo>
                      <a:pt x="13" y="80"/>
                      <a:pt x="32" y="72"/>
                      <a:pt x="48" y="53"/>
                    </a:cubicBezTo>
                    <a:cubicBezTo>
                      <a:pt x="66" y="33"/>
                      <a:pt x="62" y="0"/>
                      <a:pt x="6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125"/>
              <p:cNvSpPr>
                <a:spLocks/>
              </p:cNvSpPr>
              <p:nvPr/>
            </p:nvSpPr>
            <p:spPr bwMode="auto">
              <a:xfrm>
                <a:off x="7373938" y="2303463"/>
                <a:ext cx="288925" cy="16192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"/>
                  </a:cxn>
                  <a:cxn ang="0">
                    <a:pos x="35" y="43"/>
                  </a:cxn>
                  <a:cxn ang="0">
                    <a:pos x="76" y="51"/>
                  </a:cxn>
                  <a:cxn ang="0">
                    <a:pos x="86" y="51"/>
                  </a:cxn>
                  <a:cxn ang="0">
                    <a:pos x="91" y="50"/>
                  </a:cxn>
                  <a:cxn ang="0">
                    <a:pos x="82" y="35"/>
                  </a:cxn>
                  <a:cxn ang="0">
                    <a:pos x="58" y="9"/>
                  </a:cxn>
                  <a:cxn ang="0">
                    <a:pos x="21" y="0"/>
                  </a:cxn>
                </a:cxnLst>
                <a:rect l="0" t="0" r="r" b="b"/>
                <a:pathLst>
                  <a:path w="91" h="51">
                    <a:moveTo>
                      <a:pt x="21" y="0"/>
                    </a:moveTo>
                    <a:cubicBezTo>
                      <a:pt x="9" y="0"/>
                      <a:pt x="0" y="2"/>
                      <a:pt x="0" y="2"/>
                    </a:cubicBezTo>
                    <a:cubicBezTo>
                      <a:pt x="0" y="2"/>
                      <a:pt x="10" y="33"/>
                      <a:pt x="35" y="43"/>
                    </a:cubicBezTo>
                    <a:cubicBezTo>
                      <a:pt x="51" y="49"/>
                      <a:pt x="66" y="51"/>
                      <a:pt x="76" y="51"/>
                    </a:cubicBezTo>
                    <a:cubicBezTo>
                      <a:pt x="80" y="51"/>
                      <a:pt x="84" y="51"/>
                      <a:pt x="86" y="51"/>
                    </a:cubicBezTo>
                    <a:cubicBezTo>
                      <a:pt x="89" y="50"/>
                      <a:pt x="91" y="50"/>
                      <a:pt x="91" y="50"/>
                    </a:cubicBezTo>
                    <a:cubicBezTo>
                      <a:pt x="91" y="50"/>
                      <a:pt x="87" y="43"/>
                      <a:pt x="82" y="35"/>
                    </a:cubicBezTo>
                    <a:cubicBezTo>
                      <a:pt x="76" y="26"/>
                      <a:pt x="67" y="15"/>
                      <a:pt x="58" y="9"/>
                    </a:cubicBezTo>
                    <a:cubicBezTo>
                      <a:pt x="47" y="2"/>
                      <a:pt x="32" y="0"/>
                      <a:pt x="2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26"/>
              <p:cNvSpPr>
                <a:spLocks/>
              </p:cNvSpPr>
              <p:nvPr/>
            </p:nvSpPr>
            <p:spPr bwMode="auto">
              <a:xfrm>
                <a:off x="7646988" y="2139950"/>
                <a:ext cx="179388" cy="293687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" y="40"/>
                  </a:cxn>
                  <a:cxn ang="0">
                    <a:pos x="1" y="74"/>
                  </a:cxn>
                  <a:cxn ang="0">
                    <a:pos x="2" y="93"/>
                  </a:cxn>
                  <a:cxn ang="0">
                    <a:pos x="6" y="91"/>
                  </a:cxn>
                  <a:cxn ang="0">
                    <a:pos x="43" y="54"/>
                  </a:cxn>
                  <a:cxn ang="0">
                    <a:pos x="48" y="0"/>
                  </a:cxn>
                </a:cxnLst>
                <a:rect l="0" t="0" r="r" b="b"/>
                <a:pathLst>
                  <a:path w="57" h="93">
                    <a:moveTo>
                      <a:pt x="48" y="0"/>
                    </a:moveTo>
                    <a:cubicBezTo>
                      <a:pt x="48" y="0"/>
                      <a:pt x="15" y="15"/>
                      <a:pt x="5" y="40"/>
                    </a:cubicBezTo>
                    <a:cubicBezTo>
                      <a:pt x="1" y="50"/>
                      <a:pt x="0" y="63"/>
                      <a:pt x="1" y="74"/>
                    </a:cubicBezTo>
                    <a:cubicBezTo>
                      <a:pt x="1" y="84"/>
                      <a:pt x="2" y="93"/>
                      <a:pt x="2" y="93"/>
                    </a:cubicBezTo>
                    <a:cubicBezTo>
                      <a:pt x="2" y="93"/>
                      <a:pt x="4" y="92"/>
                      <a:pt x="6" y="91"/>
                    </a:cubicBezTo>
                    <a:cubicBezTo>
                      <a:pt x="13" y="87"/>
                      <a:pt x="30" y="75"/>
                      <a:pt x="43" y="54"/>
                    </a:cubicBezTo>
                    <a:cubicBezTo>
                      <a:pt x="57" y="31"/>
                      <a:pt x="48" y="0"/>
                      <a:pt x="48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27"/>
              <p:cNvSpPr>
                <a:spLocks/>
              </p:cNvSpPr>
              <p:nvPr/>
            </p:nvSpPr>
            <p:spPr bwMode="auto">
              <a:xfrm>
                <a:off x="7270750" y="2095500"/>
                <a:ext cx="303213" cy="134937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7"/>
                  </a:cxn>
                  <a:cxn ang="0">
                    <a:pos x="41" y="41"/>
                  </a:cxn>
                  <a:cxn ang="0">
                    <a:pos x="64" y="43"/>
                  </a:cxn>
                  <a:cxn ang="0">
                    <a:pos x="93" y="39"/>
                  </a:cxn>
                  <a:cxn ang="0">
                    <a:pos x="96" y="38"/>
                  </a:cxn>
                  <a:cxn ang="0">
                    <a:pos x="87" y="28"/>
                  </a:cxn>
                  <a:cxn ang="0">
                    <a:pos x="58" y="4"/>
                  </a:cxn>
                  <a:cxn ang="0">
                    <a:pos x="37" y="0"/>
                  </a:cxn>
                </a:cxnLst>
                <a:rect l="0" t="0" r="r" b="b"/>
                <a:pathLst>
                  <a:path w="96" h="43">
                    <a:moveTo>
                      <a:pt x="37" y="0"/>
                    </a:moveTo>
                    <a:cubicBezTo>
                      <a:pt x="18" y="0"/>
                      <a:pt x="0" y="7"/>
                      <a:pt x="0" y="7"/>
                    </a:cubicBezTo>
                    <a:cubicBezTo>
                      <a:pt x="0" y="7"/>
                      <a:pt x="16" y="35"/>
                      <a:pt x="41" y="41"/>
                    </a:cubicBezTo>
                    <a:cubicBezTo>
                      <a:pt x="50" y="43"/>
                      <a:pt x="57" y="43"/>
                      <a:pt x="64" y="43"/>
                    </a:cubicBezTo>
                    <a:cubicBezTo>
                      <a:pt x="78" y="43"/>
                      <a:pt x="88" y="41"/>
                      <a:pt x="93" y="39"/>
                    </a:cubicBezTo>
                    <a:cubicBezTo>
                      <a:pt x="95" y="39"/>
                      <a:pt x="96" y="38"/>
                      <a:pt x="96" y="38"/>
                    </a:cubicBezTo>
                    <a:cubicBezTo>
                      <a:pt x="96" y="38"/>
                      <a:pt x="93" y="33"/>
                      <a:pt x="87" y="28"/>
                    </a:cubicBezTo>
                    <a:cubicBezTo>
                      <a:pt x="80" y="19"/>
                      <a:pt x="68" y="8"/>
                      <a:pt x="58" y="4"/>
                    </a:cubicBezTo>
                    <a:cubicBezTo>
                      <a:pt x="51" y="1"/>
                      <a:pt x="44" y="0"/>
                      <a:pt x="3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28"/>
              <p:cNvSpPr>
                <a:spLocks/>
              </p:cNvSpPr>
              <p:nvPr/>
            </p:nvSpPr>
            <p:spPr bwMode="auto">
              <a:xfrm>
                <a:off x="7535863" y="1882775"/>
                <a:ext cx="161925" cy="30321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" y="46"/>
                  </a:cxn>
                  <a:cxn ang="0">
                    <a:pos x="4" y="78"/>
                  </a:cxn>
                  <a:cxn ang="0">
                    <a:pos x="8" y="96"/>
                  </a:cxn>
                  <a:cxn ang="0">
                    <a:pos x="11" y="94"/>
                  </a:cxn>
                  <a:cxn ang="0">
                    <a:pos x="41" y="52"/>
                  </a:cxn>
                  <a:cxn ang="0">
                    <a:pos x="36" y="0"/>
                  </a:cxn>
                </a:cxnLst>
                <a:rect l="0" t="0" r="r" b="b"/>
                <a:pathLst>
                  <a:path w="51" h="96">
                    <a:moveTo>
                      <a:pt x="36" y="0"/>
                    </a:moveTo>
                    <a:cubicBezTo>
                      <a:pt x="36" y="0"/>
                      <a:pt x="7" y="20"/>
                      <a:pt x="2" y="46"/>
                    </a:cubicBezTo>
                    <a:cubicBezTo>
                      <a:pt x="0" y="55"/>
                      <a:pt x="1" y="68"/>
                      <a:pt x="4" y="78"/>
                    </a:cubicBezTo>
                    <a:cubicBezTo>
                      <a:pt x="6" y="89"/>
                      <a:pt x="8" y="96"/>
                      <a:pt x="8" y="96"/>
                    </a:cubicBezTo>
                    <a:cubicBezTo>
                      <a:pt x="8" y="96"/>
                      <a:pt x="10" y="96"/>
                      <a:pt x="11" y="94"/>
                    </a:cubicBezTo>
                    <a:cubicBezTo>
                      <a:pt x="18" y="89"/>
                      <a:pt x="32" y="75"/>
                      <a:pt x="41" y="52"/>
                    </a:cubicBezTo>
                    <a:cubicBezTo>
                      <a:pt x="51" y="28"/>
                      <a:pt x="36" y="0"/>
                      <a:pt x="3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29"/>
              <p:cNvSpPr>
                <a:spLocks/>
              </p:cNvSpPr>
              <p:nvPr/>
            </p:nvSpPr>
            <p:spPr bwMode="auto">
              <a:xfrm>
                <a:off x="7137400" y="1901825"/>
                <a:ext cx="306388" cy="127000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0" y="14"/>
                  </a:cxn>
                  <a:cxn ang="0">
                    <a:pos x="44" y="40"/>
                  </a:cxn>
                  <a:cxn ang="0">
                    <a:pos x="49" y="40"/>
                  </a:cxn>
                  <a:cxn ang="0">
                    <a:pos x="95" y="29"/>
                  </a:cxn>
                  <a:cxn ang="0">
                    <a:pos x="97" y="28"/>
                  </a:cxn>
                  <a:cxn ang="0">
                    <a:pos x="91" y="23"/>
                  </a:cxn>
                  <a:cxn ang="0">
                    <a:pos x="55" y="1"/>
                  </a:cxn>
                  <a:cxn ang="0">
                    <a:pos x="45" y="0"/>
                  </a:cxn>
                </a:cxnLst>
                <a:rect l="0" t="0" r="r" b="b"/>
                <a:pathLst>
                  <a:path w="97" h="40">
                    <a:moveTo>
                      <a:pt x="45" y="0"/>
                    </a:moveTo>
                    <a:cubicBezTo>
                      <a:pt x="22" y="0"/>
                      <a:pt x="0" y="14"/>
                      <a:pt x="0" y="14"/>
                    </a:cubicBezTo>
                    <a:cubicBezTo>
                      <a:pt x="0" y="14"/>
                      <a:pt x="19" y="38"/>
                      <a:pt x="44" y="40"/>
                    </a:cubicBezTo>
                    <a:cubicBezTo>
                      <a:pt x="46" y="40"/>
                      <a:pt x="48" y="40"/>
                      <a:pt x="49" y="40"/>
                    </a:cubicBezTo>
                    <a:cubicBezTo>
                      <a:pt x="73" y="40"/>
                      <a:pt x="90" y="32"/>
                      <a:pt x="95" y="29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97" y="28"/>
                      <a:pt x="95" y="26"/>
                      <a:pt x="91" y="23"/>
                    </a:cubicBezTo>
                    <a:cubicBezTo>
                      <a:pt x="83" y="16"/>
                      <a:pt x="67" y="4"/>
                      <a:pt x="55" y="1"/>
                    </a:cubicBezTo>
                    <a:cubicBezTo>
                      <a:pt x="51" y="1"/>
                      <a:pt x="48" y="0"/>
                      <a:pt x="45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30"/>
              <p:cNvSpPr>
                <a:spLocks/>
              </p:cNvSpPr>
              <p:nvPr/>
            </p:nvSpPr>
            <p:spPr bwMode="auto">
              <a:xfrm>
                <a:off x="7380288" y="1654175"/>
                <a:ext cx="139700" cy="311150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50"/>
                  </a:cxn>
                  <a:cxn ang="0">
                    <a:pos x="7" y="79"/>
                  </a:cxn>
                  <a:cxn ang="0">
                    <a:pos x="15" y="98"/>
                  </a:cxn>
                  <a:cxn ang="0">
                    <a:pos x="18" y="95"/>
                  </a:cxn>
                  <a:cxn ang="0">
                    <a:pos x="39" y="50"/>
                  </a:cxn>
                  <a:cxn ang="0">
                    <a:pos x="26" y="0"/>
                  </a:cxn>
                </a:cxnLst>
                <a:rect l="0" t="0" r="r" b="b"/>
                <a:pathLst>
                  <a:path w="44" h="98">
                    <a:moveTo>
                      <a:pt x="26" y="0"/>
                    </a:moveTo>
                    <a:cubicBezTo>
                      <a:pt x="26" y="0"/>
                      <a:pt x="1" y="24"/>
                      <a:pt x="0" y="50"/>
                    </a:cubicBezTo>
                    <a:cubicBezTo>
                      <a:pt x="0" y="59"/>
                      <a:pt x="3" y="70"/>
                      <a:pt x="7" y="79"/>
                    </a:cubicBezTo>
                    <a:cubicBezTo>
                      <a:pt x="11" y="90"/>
                      <a:pt x="15" y="98"/>
                      <a:pt x="15" y="98"/>
                    </a:cubicBezTo>
                    <a:cubicBezTo>
                      <a:pt x="15" y="98"/>
                      <a:pt x="16" y="97"/>
                      <a:pt x="18" y="95"/>
                    </a:cubicBezTo>
                    <a:cubicBezTo>
                      <a:pt x="24" y="88"/>
                      <a:pt x="35" y="73"/>
                      <a:pt x="39" y="50"/>
                    </a:cubicBezTo>
                    <a:cubicBezTo>
                      <a:pt x="44" y="25"/>
                      <a:pt x="26" y="0"/>
                      <a:pt x="2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131"/>
              <p:cNvSpPr>
                <a:spLocks/>
              </p:cNvSpPr>
              <p:nvPr/>
            </p:nvSpPr>
            <p:spPr bwMode="auto">
              <a:xfrm>
                <a:off x="6972300" y="1733550"/>
                <a:ext cx="307975" cy="123825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0" y="22"/>
                  </a:cxn>
                  <a:cxn ang="0">
                    <a:pos x="43" y="39"/>
                  </a:cxn>
                  <a:cxn ang="0">
                    <a:pos x="48" y="39"/>
                  </a:cxn>
                  <a:cxn ang="0">
                    <a:pos x="96" y="19"/>
                  </a:cxn>
                  <a:cxn ang="0">
                    <a:pos x="97" y="18"/>
                  </a:cxn>
                  <a:cxn ang="0">
                    <a:pos x="91" y="15"/>
                  </a:cxn>
                  <a:cxn ang="0">
                    <a:pos x="51" y="0"/>
                  </a:cxn>
                  <a:cxn ang="0">
                    <a:pos x="50" y="0"/>
                  </a:cxn>
                </a:cxnLst>
                <a:rect l="0" t="0" r="r" b="b"/>
                <a:pathLst>
                  <a:path w="97" h="39">
                    <a:moveTo>
                      <a:pt x="50" y="0"/>
                    </a:moveTo>
                    <a:cubicBezTo>
                      <a:pt x="25" y="0"/>
                      <a:pt x="0" y="22"/>
                      <a:pt x="0" y="22"/>
                    </a:cubicBezTo>
                    <a:cubicBezTo>
                      <a:pt x="0" y="22"/>
                      <a:pt x="20" y="39"/>
                      <a:pt x="43" y="39"/>
                    </a:cubicBezTo>
                    <a:cubicBezTo>
                      <a:pt x="44" y="39"/>
                      <a:pt x="46" y="39"/>
                      <a:pt x="48" y="39"/>
                    </a:cubicBezTo>
                    <a:cubicBezTo>
                      <a:pt x="74" y="35"/>
                      <a:pt x="91" y="23"/>
                      <a:pt x="96" y="19"/>
                    </a:cubicBezTo>
                    <a:cubicBezTo>
                      <a:pt x="97" y="19"/>
                      <a:pt x="97" y="18"/>
                      <a:pt x="97" y="18"/>
                    </a:cubicBezTo>
                    <a:cubicBezTo>
                      <a:pt x="97" y="18"/>
                      <a:pt x="95" y="17"/>
                      <a:pt x="91" y="15"/>
                    </a:cubicBezTo>
                    <a:cubicBezTo>
                      <a:pt x="81" y="9"/>
                      <a:pt x="64" y="1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132"/>
              <p:cNvSpPr>
                <a:spLocks/>
              </p:cNvSpPr>
              <p:nvPr/>
            </p:nvSpPr>
            <p:spPr bwMode="auto">
              <a:xfrm>
                <a:off x="7175500" y="1465263"/>
                <a:ext cx="136525" cy="306387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4" y="53"/>
                  </a:cxn>
                  <a:cxn ang="0">
                    <a:pos x="18" y="85"/>
                  </a:cxn>
                  <a:cxn ang="0">
                    <a:pos x="27" y="97"/>
                  </a:cxn>
                  <a:cxn ang="0">
                    <a:pos x="29" y="94"/>
                  </a:cxn>
                  <a:cxn ang="0">
                    <a:pos x="42" y="46"/>
                  </a:cxn>
                  <a:cxn ang="0">
                    <a:pos x="20" y="0"/>
                  </a:cxn>
                </a:cxnLst>
                <a:rect l="0" t="0" r="r" b="b"/>
                <a:pathLst>
                  <a:path w="43" h="97">
                    <a:moveTo>
                      <a:pt x="20" y="0"/>
                    </a:moveTo>
                    <a:cubicBezTo>
                      <a:pt x="20" y="0"/>
                      <a:pt x="0" y="28"/>
                      <a:pt x="4" y="53"/>
                    </a:cubicBezTo>
                    <a:cubicBezTo>
                      <a:pt x="5" y="63"/>
                      <a:pt x="12" y="76"/>
                      <a:pt x="18" y="85"/>
                    </a:cubicBezTo>
                    <a:cubicBezTo>
                      <a:pt x="23" y="92"/>
                      <a:pt x="27" y="97"/>
                      <a:pt x="27" y="97"/>
                    </a:cubicBezTo>
                    <a:cubicBezTo>
                      <a:pt x="27" y="97"/>
                      <a:pt x="27" y="96"/>
                      <a:pt x="29" y="94"/>
                    </a:cubicBezTo>
                    <a:cubicBezTo>
                      <a:pt x="33" y="87"/>
                      <a:pt x="41" y="70"/>
                      <a:pt x="42" y="46"/>
                    </a:cubicBezTo>
                    <a:cubicBezTo>
                      <a:pt x="43" y="21"/>
                      <a:pt x="20" y="0"/>
                      <a:pt x="2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133"/>
              <p:cNvSpPr>
                <a:spLocks/>
              </p:cNvSpPr>
              <p:nvPr/>
            </p:nvSpPr>
            <p:spPr bwMode="auto">
              <a:xfrm>
                <a:off x="6792913" y="1597025"/>
                <a:ext cx="290513" cy="12700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5" y="0"/>
                  </a:cxn>
                  <a:cxn ang="0">
                    <a:pos x="0" y="30"/>
                  </a:cxn>
                  <a:cxn ang="0">
                    <a:pos x="35" y="40"/>
                  </a:cxn>
                  <a:cxn ang="0">
                    <a:pos x="48" y="38"/>
                  </a:cxn>
                  <a:cxn ang="0">
                    <a:pos x="91" y="11"/>
                  </a:cxn>
                  <a:cxn ang="0">
                    <a:pos x="92" y="10"/>
                  </a:cxn>
                  <a:cxn ang="0">
                    <a:pos x="85" y="7"/>
                  </a:cxn>
                  <a:cxn ang="0">
                    <a:pos x="50" y="0"/>
                  </a:cxn>
                </a:cxnLst>
                <a:rect l="0" t="0" r="r" b="b"/>
                <a:pathLst>
                  <a:path w="92" h="40">
                    <a:moveTo>
                      <a:pt x="50" y="0"/>
                    </a:moveTo>
                    <a:cubicBezTo>
                      <a:pt x="48" y="0"/>
                      <a:pt x="47" y="0"/>
                      <a:pt x="45" y="0"/>
                    </a:cubicBezTo>
                    <a:cubicBezTo>
                      <a:pt x="20" y="3"/>
                      <a:pt x="0" y="30"/>
                      <a:pt x="0" y="30"/>
                    </a:cubicBezTo>
                    <a:cubicBezTo>
                      <a:pt x="0" y="30"/>
                      <a:pt x="16" y="40"/>
                      <a:pt x="35" y="40"/>
                    </a:cubicBezTo>
                    <a:cubicBezTo>
                      <a:pt x="39" y="40"/>
                      <a:pt x="44" y="39"/>
                      <a:pt x="48" y="38"/>
                    </a:cubicBezTo>
                    <a:cubicBezTo>
                      <a:pt x="73" y="30"/>
                      <a:pt x="87" y="15"/>
                      <a:pt x="91" y="11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2" y="10"/>
                      <a:pt x="90" y="8"/>
                      <a:pt x="85" y="7"/>
                    </a:cubicBezTo>
                    <a:cubicBezTo>
                      <a:pt x="77" y="4"/>
                      <a:pt x="62" y="0"/>
                      <a:pt x="50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134"/>
              <p:cNvSpPr>
                <a:spLocks/>
              </p:cNvSpPr>
              <p:nvPr/>
            </p:nvSpPr>
            <p:spPr bwMode="auto">
              <a:xfrm>
                <a:off x="6943725" y="1319213"/>
                <a:ext cx="149225" cy="2905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54"/>
                  </a:cxn>
                  <a:cxn ang="0">
                    <a:pos x="29" y="84"/>
                  </a:cxn>
                  <a:cxn ang="0">
                    <a:pos x="37" y="92"/>
                  </a:cxn>
                  <a:cxn ang="0">
                    <a:pos x="38" y="90"/>
                  </a:cxn>
                  <a:cxn ang="0">
                    <a:pos x="43" y="41"/>
                  </a:cxn>
                  <a:cxn ang="0">
                    <a:pos x="14" y="0"/>
                  </a:cxn>
                </a:cxnLst>
                <a:rect l="0" t="0" r="r" b="b"/>
                <a:pathLst>
                  <a:path w="47" h="92">
                    <a:moveTo>
                      <a:pt x="14" y="0"/>
                    </a:moveTo>
                    <a:cubicBezTo>
                      <a:pt x="14" y="0"/>
                      <a:pt x="0" y="30"/>
                      <a:pt x="8" y="54"/>
                    </a:cubicBezTo>
                    <a:cubicBezTo>
                      <a:pt x="11" y="65"/>
                      <a:pt x="21" y="77"/>
                      <a:pt x="29" y="84"/>
                    </a:cubicBezTo>
                    <a:cubicBezTo>
                      <a:pt x="33" y="89"/>
                      <a:pt x="37" y="92"/>
                      <a:pt x="37" y="92"/>
                    </a:cubicBezTo>
                    <a:cubicBezTo>
                      <a:pt x="37" y="92"/>
                      <a:pt x="37" y="92"/>
                      <a:pt x="38" y="90"/>
                    </a:cubicBezTo>
                    <a:cubicBezTo>
                      <a:pt x="40" y="84"/>
                      <a:pt x="47" y="65"/>
                      <a:pt x="43" y="41"/>
                    </a:cubicBezTo>
                    <a:cubicBezTo>
                      <a:pt x="39" y="17"/>
                      <a:pt x="14" y="0"/>
                      <a:pt x="1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135"/>
              <p:cNvSpPr>
                <a:spLocks/>
              </p:cNvSpPr>
              <p:nvPr/>
            </p:nvSpPr>
            <p:spPr bwMode="auto">
              <a:xfrm>
                <a:off x="6592888" y="1490663"/>
                <a:ext cx="273050" cy="134937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39" y="3"/>
                  </a:cxn>
                  <a:cxn ang="0">
                    <a:pos x="0" y="39"/>
                  </a:cxn>
                  <a:cxn ang="0">
                    <a:pos x="26" y="43"/>
                  </a:cxn>
                  <a:cxn ang="0">
                    <a:pos x="49" y="38"/>
                  </a:cxn>
                  <a:cxn ang="0">
                    <a:pos x="86" y="5"/>
                  </a:cxn>
                  <a:cxn ang="0">
                    <a:pos x="86" y="4"/>
                  </a:cxn>
                  <a:cxn ang="0">
                    <a:pos x="83" y="3"/>
                  </a:cxn>
                  <a:cxn ang="0">
                    <a:pos x="56" y="0"/>
                  </a:cxn>
                </a:cxnLst>
                <a:rect l="0" t="0" r="r" b="b"/>
                <a:pathLst>
                  <a:path w="86" h="43">
                    <a:moveTo>
                      <a:pt x="56" y="0"/>
                    </a:moveTo>
                    <a:cubicBezTo>
                      <a:pt x="50" y="0"/>
                      <a:pt x="44" y="1"/>
                      <a:pt x="39" y="3"/>
                    </a:cubicBezTo>
                    <a:cubicBezTo>
                      <a:pt x="16" y="10"/>
                      <a:pt x="0" y="39"/>
                      <a:pt x="0" y="39"/>
                    </a:cubicBezTo>
                    <a:cubicBezTo>
                      <a:pt x="0" y="39"/>
                      <a:pt x="12" y="43"/>
                      <a:pt x="26" y="43"/>
                    </a:cubicBezTo>
                    <a:cubicBezTo>
                      <a:pt x="34" y="43"/>
                      <a:pt x="42" y="42"/>
                      <a:pt x="49" y="38"/>
                    </a:cubicBezTo>
                    <a:cubicBezTo>
                      <a:pt x="72" y="26"/>
                      <a:pt x="84" y="8"/>
                      <a:pt x="86" y="5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85" y="4"/>
                      <a:pt x="83" y="3"/>
                    </a:cubicBezTo>
                    <a:cubicBezTo>
                      <a:pt x="78" y="2"/>
                      <a:pt x="67" y="0"/>
                      <a:pt x="56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136"/>
              <p:cNvSpPr>
                <a:spLocks/>
              </p:cNvSpPr>
              <p:nvPr/>
            </p:nvSpPr>
            <p:spPr bwMode="auto">
              <a:xfrm>
                <a:off x="6694488" y="1220788"/>
                <a:ext cx="161925" cy="2698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53"/>
                  </a:cxn>
                  <a:cxn ang="0">
                    <a:pos x="39" y="80"/>
                  </a:cxn>
                  <a:cxn ang="0">
                    <a:pos x="46" y="85"/>
                  </a:cxn>
                  <a:cxn ang="0">
                    <a:pos x="47" y="83"/>
                  </a:cxn>
                  <a:cxn ang="0">
                    <a:pos x="43" y="34"/>
                  </a:cxn>
                  <a:cxn ang="0">
                    <a:pos x="9" y="0"/>
                  </a:cxn>
                </a:cxnLst>
                <a:rect l="0" t="0" r="r" b="b"/>
                <a:pathLst>
                  <a:path w="51" h="85">
                    <a:moveTo>
                      <a:pt x="9" y="0"/>
                    </a:moveTo>
                    <a:cubicBezTo>
                      <a:pt x="9" y="0"/>
                      <a:pt x="0" y="32"/>
                      <a:pt x="12" y="53"/>
                    </a:cubicBezTo>
                    <a:cubicBezTo>
                      <a:pt x="17" y="63"/>
                      <a:pt x="30" y="74"/>
                      <a:pt x="39" y="80"/>
                    </a:cubicBezTo>
                    <a:cubicBezTo>
                      <a:pt x="43" y="83"/>
                      <a:pt x="46" y="85"/>
                      <a:pt x="46" y="85"/>
                    </a:cubicBezTo>
                    <a:cubicBezTo>
                      <a:pt x="46" y="85"/>
                      <a:pt x="47" y="84"/>
                      <a:pt x="47" y="83"/>
                    </a:cubicBezTo>
                    <a:cubicBezTo>
                      <a:pt x="48" y="78"/>
                      <a:pt x="51" y="58"/>
                      <a:pt x="43" y="34"/>
                    </a:cubicBezTo>
                    <a:cubicBezTo>
                      <a:pt x="36" y="12"/>
                      <a:pt x="9" y="0"/>
                      <a:pt x="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137"/>
              <p:cNvSpPr>
                <a:spLocks/>
              </p:cNvSpPr>
              <p:nvPr/>
            </p:nvSpPr>
            <p:spPr bwMode="auto">
              <a:xfrm>
                <a:off x="6492875" y="1366838"/>
                <a:ext cx="227013" cy="9842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6"/>
                  </a:cxn>
                  <a:cxn ang="0">
                    <a:pos x="34" y="29"/>
                  </a:cxn>
                  <a:cxn ang="0">
                    <a:pos x="45" y="31"/>
                  </a:cxn>
                  <a:cxn ang="0">
                    <a:pos x="71" y="24"/>
                  </a:cxn>
                  <a:cxn ang="0">
                    <a:pos x="72" y="24"/>
                  </a:cxn>
                  <a:cxn ang="0">
                    <a:pos x="71" y="22"/>
                  </a:cxn>
                  <a:cxn ang="0">
                    <a:pos x="37" y="0"/>
                  </a:cxn>
                  <a:cxn ang="0">
                    <a:pos x="32" y="0"/>
                  </a:cxn>
                </a:cxnLst>
                <a:rect l="0" t="0" r="r" b="b"/>
                <a:pathLst>
                  <a:path w="72" h="31">
                    <a:moveTo>
                      <a:pt x="32" y="0"/>
                    </a:moveTo>
                    <a:cubicBezTo>
                      <a:pt x="18" y="0"/>
                      <a:pt x="0" y="6"/>
                      <a:pt x="0" y="6"/>
                    </a:cubicBezTo>
                    <a:cubicBezTo>
                      <a:pt x="0" y="6"/>
                      <a:pt x="11" y="21"/>
                      <a:pt x="34" y="29"/>
                    </a:cubicBezTo>
                    <a:cubicBezTo>
                      <a:pt x="38" y="30"/>
                      <a:pt x="42" y="31"/>
                      <a:pt x="45" y="31"/>
                    </a:cubicBezTo>
                    <a:cubicBezTo>
                      <a:pt x="58" y="31"/>
                      <a:pt x="69" y="26"/>
                      <a:pt x="71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1" y="23"/>
                      <a:pt x="71" y="22"/>
                    </a:cubicBezTo>
                    <a:cubicBezTo>
                      <a:pt x="67" y="18"/>
                      <a:pt x="53" y="3"/>
                      <a:pt x="37" y="0"/>
                    </a:cubicBezTo>
                    <a:cubicBezTo>
                      <a:pt x="36" y="0"/>
                      <a:pt x="34" y="0"/>
                      <a:pt x="32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4" name="Group 206"/>
            <p:cNvGrpSpPr/>
            <p:nvPr/>
          </p:nvGrpSpPr>
          <p:grpSpPr>
            <a:xfrm>
              <a:off x="4094858" y="2834241"/>
              <a:ext cx="1288089" cy="1288083"/>
              <a:chOff x="4153452" y="3077574"/>
              <a:chExt cx="833660" cy="833656"/>
            </a:xfrm>
          </p:grpSpPr>
          <p:sp>
            <p:nvSpPr>
              <p:cNvPr id="85" name="Oval 246"/>
              <p:cNvSpPr/>
              <p:nvPr/>
            </p:nvSpPr>
            <p:spPr>
              <a:xfrm>
                <a:off x="4153452" y="3077574"/>
                <a:ext cx="833660" cy="83365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3BC7E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FontAwesome" pitchFamily="2" charset="0"/>
                  <a:ea typeface="+mn-ea"/>
                </a:endParaRPr>
              </a:p>
            </p:txBody>
          </p:sp>
          <p:sp>
            <p:nvSpPr>
              <p:cNvPr id="86" name="Freeform 152"/>
              <p:cNvSpPr>
                <a:spLocks noEditPoints="1"/>
              </p:cNvSpPr>
              <p:nvPr/>
            </p:nvSpPr>
            <p:spPr bwMode="auto">
              <a:xfrm>
                <a:off x="4351478" y="3292197"/>
                <a:ext cx="437609" cy="40441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rgbClr val="3BC7E2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1007313" y="2139701"/>
            <a:ext cx="2268543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Академия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участвует </a:t>
            </a:r>
            <a:endParaRPr lang="ru-RU" sz="1300" b="1" kern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подготовке научных </a:t>
            </a:r>
            <a:endParaRPr lang="ru-RU" sz="1300" b="1" kern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кадров </a:t>
            </a:r>
            <a:r>
              <a:rPr lang="ru-RU" sz="13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рамках </a:t>
            </a:r>
            <a:endParaRPr lang="ru-RU" sz="1300" b="1" kern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300" b="1" kern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аспирантуры</a:t>
            </a:r>
            <a:endParaRPr kumimoji="0" lang="en-US" sz="1300" b="1" i="0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91" name="Рисунок 90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023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0095" y="1183021"/>
            <a:ext cx="7606361" cy="3764993"/>
          </a:xfrm>
          <a:prstGeom prst="rect">
            <a:avLst/>
          </a:prstGeom>
          <a:noFill/>
          <a:ln w="38100">
            <a:solidFill>
              <a:srgbClr val="527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0095" y="51470"/>
            <a:ext cx="7606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Культурно-просветительская деятельность </a:t>
            </a:r>
            <a:r>
              <a:rPr lang="ru-RU" sz="28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Академии наук</a:t>
            </a:r>
            <a:endParaRPr lang="ru-RU" sz="28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7" name="Группа 6"/>
          <p:cNvGrpSpPr/>
          <p:nvPr/>
        </p:nvGrpSpPr>
        <p:grpSpPr>
          <a:xfrm>
            <a:off x="1142104" y="1232500"/>
            <a:ext cx="7479056" cy="3654406"/>
            <a:chOff x="1155668" y="1275606"/>
            <a:chExt cx="7511013" cy="3654406"/>
          </a:xfrm>
        </p:grpSpPr>
        <p:pic>
          <p:nvPicPr>
            <p:cNvPr id="14" name="Рисунок 27" descr="вид 242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7" t="5489" r="16632" b="15605"/>
            <a:stretch/>
          </p:blipFill>
          <p:spPr bwMode="auto">
            <a:xfrm>
              <a:off x="3119178" y="3251936"/>
              <a:ext cx="2414555" cy="166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0" t="1" r="-1438" b="213"/>
            <a:stretch/>
          </p:blipFill>
          <p:spPr>
            <a:xfrm>
              <a:off x="1155668" y="3251936"/>
              <a:ext cx="1963510" cy="1678076"/>
            </a:xfrm>
            <a:prstGeom prst="rect">
              <a:avLst/>
            </a:prstGeom>
            <a:effectLst/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" t="51560" r="1265" b="4718"/>
            <a:stretch/>
          </p:blipFill>
          <p:spPr>
            <a:xfrm>
              <a:off x="1155668" y="1275606"/>
              <a:ext cx="3108534" cy="1923385"/>
            </a:xfrm>
            <a:prstGeom prst="rect">
              <a:avLst/>
            </a:prstGeom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4" r="7210" b="6072"/>
            <a:stretch/>
          </p:blipFill>
          <p:spPr bwMode="auto">
            <a:xfrm>
              <a:off x="4322649" y="1296650"/>
              <a:ext cx="2695442" cy="1896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7" t="-1" b="23660"/>
            <a:stretch/>
          </p:blipFill>
          <p:spPr>
            <a:xfrm>
              <a:off x="7076093" y="1296651"/>
              <a:ext cx="1590588" cy="189614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0" b="19536"/>
            <a:stretch/>
          </p:blipFill>
          <p:spPr>
            <a:xfrm>
              <a:off x="5573411" y="3243975"/>
              <a:ext cx="3093270" cy="1678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3" y="199174"/>
            <a:ext cx="8136904" cy="43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6"/>
          <p:cNvSpPr/>
          <p:nvPr/>
        </p:nvSpPr>
        <p:spPr>
          <a:xfrm>
            <a:off x="1225831" y="394280"/>
            <a:ext cx="678760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ko-KR" sz="2800" b="1" kern="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ФУНДАМЕНТАЛЬНЫЕ </a:t>
            </a:r>
            <a:r>
              <a:rPr lang="ru-RU" altLang="ko-KR" sz="2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ИССЛЕДОВАНИЯ – </a:t>
            </a:r>
            <a:endParaRPr lang="ru-RU" altLang="ko-KR" sz="2800" b="1" kern="0" dirty="0" smtClean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marL="720000" lvl="2">
              <a:spcBef>
                <a:spcPts val="1200"/>
              </a:spcBef>
            </a:pPr>
            <a:r>
              <a:rPr lang="ru-RU" altLang="ko-KR" sz="2800" b="1" kern="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единственный </a:t>
            </a:r>
            <a:r>
              <a:rPr lang="ru-RU" altLang="ko-KR" sz="2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поставщик новых знаний, которые лежат </a:t>
            </a:r>
            <a:r>
              <a:rPr lang="ru-RU" altLang="ko-KR" sz="2800" b="1" kern="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в </a:t>
            </a:r>
            <a:r>
              <a:rPr lang="ru-RU" altLang="ko-KR" sz="2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основе прорывных технологий </a:t>
            </a:r>
            <a:endParaRPr lang="ru-RU" altLang="ko-KR" sz="2800" b="1" kern="0" dirty="0" smtClean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marL="720000" lvl="2"/>
            <a:r>
              <a:rPr lang="ru-RU" altLang="ko-KR" sz="2800" b="1" kern="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в </a:t>
            </a:r>
            <a:r>
              <a:rPr lang="ru-RU" altLang="ko-KR" sz="2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" pitchFamily="50" charset="-127"/>
                <a:cs typeface="Arial" pitchFamily="34" charset="0"/>
              </a:rPr>
              <a:t>любой области</a:t>
            </a:r>
          </a:p>
          <a:p>
            <a:pPr lvl="0" algn="ctr"/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62459"/>
            <a:ext cx="3531738" cy="212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7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95486"/>
            <a:ext cx="7512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Стратегия развития АН РТ до 2020 года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120122" y="1815666"/>
            <a:ext cx="7435581" cy="1026114"/>
            <a:chOff x="1264139" y="2420888"/>
            <a:chExt cx="7435581" cy="1368152"/>
          </a:xfrm>
        </p:grpSpPr>
        <p:sp>
          <p:nvSpPr>
            <p:cNvPr id="24" name="Down Arrow Callout 49"/>
            <p:cNvSpPr/>
            <p:nvPr/>
          </p:nvSpPr>
          <p:spPr>
            <a:xfrm>
              <a:off x="1264139" y="2420888"/>
              <a:ext cx="7435581" cy="1368152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solidFill>
              <a:srgbClr val="2AC2A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1640" y="2564904"/>
              <a:ext cx="7268300" cy="9028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Научное обеспечение реализации первостепенных задач социально-экономического развития 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20122" y="2895786"/>
            <a:ext cx="7435581" cy="1026114"/>
            <a:chOff x="1264139" y="3645024"/>
            <a:chExt cx="7435581" cy="1368152"/>
          </a:xfrm>
        </p:grpSpPr>
        <p:sp>
          <p:nvSpPr>
            <p:cNvPr id="22" name="Down Arrow Callout 41"/>
            <p:cNvSpPr/>
            <p:nvPr/>
          </p:nvSpPr>
          <p:spPr>
            <a:xfrm>
              <a:off x="1264139" y="3645024"/>
              <a:ext cx="7435581" cy="1368152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solidFill>
              <a:srgbClr val="FF3F5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06992" y="3789040"/>
              <a:ext cx="6537416" cy="9028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Селективный государственный заказ </a:t>
              </a:r>
              <a:r>
                <a:rPr lang="en-US" sz="2200" b="1" kern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            </a:t>
              </a:r>
              <a:r>
                <a:rPr lang="ru-RU" sz="2200" b="1" kern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на </a:t>
              </a:r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научные изыскания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120122" y="843559"/>
            <a:ext cx="7435581" cy="928415"/>
            <a:chOff x="1264139" y="1327017"/>
            <a:chExt cx="7435581" cy="1237887"/>
          </a:xfrm>
        </p:grpSpPr>
        <p:sp>
          <p:nvSpPr>
            <p:cNvPr id="7" name="Down Arrow Callout 44"/>
            <p:cNvSpPr/>
            <p:nvPr/>
          </p:nvSpPr>
          <p:spPr>
            <a:xfrm>
              <a:off x="1264139" y="1327017"/>
              <a:ext cx="7435581" cy="1237887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solidFill>
              <a:srgbClr val="2993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3689" y="1423026"/>
              <a:ext cx="6552727" cy="9028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Стратегия </a:t>
              </a:r>
              <a:r>
                <a:rPr lang="ru-RU" sz="2200" b="1" kern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«ТАТАРСТАН-2030</a:t>
              </a:r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» - региональная «матрица» приоритетов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115616" y="3975906"/>
            <a:ext cx="7435581" cy="1026114"/>
            <a:chOff x="1259632" y="4869160"/>
            <a:chExt cx="7435581" cy="1368152"/>
          </a:xfrm>
        </p:grpSpPr>
        <p:sp>
          <p:nvSpPr>
            <p:cNvPr id="15" name="Down Arrow Callout 51"/>
            <p:cNvSpPr/>
            <p:nvPr/>
          </p:nvSpPr>
          <p:spPr>
            <a:xfrm>
              <a:off x="1259632" y="4869160"/>
              <a:ext cx="7435581" cy="1368152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solidFill>
              <a:srgbClr val="7F739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1641" y="5013176"/>
              <a:ext cx="7344816" cy="9028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Конкурентное распределение бюджетных </a:t>
              </a:r>
              <a:endParaRPr lang="ru-RU" sz="22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/>
              <a:r>
                <a:rPr lang="ru-RU" sz="2200" b="1" kern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трансфертов на </a:t>
              </a:r>
              <a:r>
                <a:rPr lang="ru-RU" sz="22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исследования и разработки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120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419872" y="1131590"/>
            <a:ext cx="5688632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углеводородного сырья АН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РТ </a:t>
            </a:r>
          </a:p>
          <a:p>
            <a:pPr algn="ctr"/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ОАО «ВНИИУС») и КФУ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совместно с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Институтом нефтехимического синтеза РАН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работают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над очисткой высокосернистых </a:t>
            </a:r>
            <a:r>
              <a:rPr lang="ru-RU" sz="1500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нефтей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России, Иране, Казахстане, в ряде других стран уже внедрен </a:t>
            </a:r>
            <a:r>
              <a:rPr lang="ru-RU" sz="1500" b="1" u="sng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катализатор для промысловой очистки </a:t>
            </a:r>
            <a:r>
              <a:rPr lang="ru-RU" sz="1500" b="1" u="sng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нефтей</a:t>
            </a:r>
            <a:r>
              <a:rPr lang="ru-RU" sz="1500" b="1" u="sng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u="sng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500" b="1" u="sng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газоконденсатов</a:t>
            </a:r>
            <a:r>
              <a:rPr lang="ru-RU" sz="1500" b="1" u="sng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2400"/>
              </a:spcBef>
            </a:pP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углеводородного сырья АН РТ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совместно </a:t>
            </a:r>
          </a:p>
          <a:p>
            <a:pPr algn="ctr"/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Институтом </a:t>
            </a:r>
            <a:r>
              <a:rPr lang="ru-RU" sz="1500" b="1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нефтехимпереработки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Республики Башкортостан заключили соглашение </a:t>
            </a:r>
            <a:r>
              <a:rPr lang="ru-RU" sz="15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500" b="1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Научно-исследовательским институтом нефтяной промышленности Ирана (РИПИ) на </a:t>
            </a:r>
            <a:r>
              <a:rPr lang="ru-RU" sz="1500" b="1" u="sng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разработку </a:t>
            </a:r>
            <a:r>
              <a:rPr lang="ru-RU" sz="1500" b="1" u="sng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технологий </a:t>
            </a:r>
            <a:r>
              <a:rPr lang="ru-RU" sz="1500" b="1" u="sng" dirty="0" err="1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деасфальтанизации</a:t>
            </a:r>
            <a:r>
              <a:rPr lang="ru-RU" sz="1500" b="1" u="sng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тяжелой нефти </a:t>
            </a:r>
            <a:r>
              <a:rPr lang="ru-RU" sz="1500" b="1" u="sng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500" b="1" u="sng" dirty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производства </a:t>
            </a:r>
            <a:r>
              <a:rPr lang="ru-RU" sz="1500" b="1" u="sng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кокса.</a:t>
            </a:r>
            <a:endParaRPr lang="ru-RU" sz="15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Координатор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АН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РТ</a:t>
            </a:r>
            <a:endParaRPr lang="ru-RU" sz="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2102" y="87474"/>
            <a:ext cx="8144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Совместные научно-производственные проекты  в области нефтехимии</a:t>
            </a:r>
          </a:p>
          <a:p>
            <a:pPr lvl="0" algn="ctr">
              <a:spcAft>
                <a:spcPts val="600"/>
              </a:spcAft>
            </a:pPr>
            <a:r>
              <a:rPr lang="ru-RU" sz="16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sz="16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92102" y="1164023"/>
            <a:ext cx="2527770" cy="3729985"/>
            <a:chOff x="1043607" y="1831442"/>
            <a:chExt cx="3157502" cy="469390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" r="3928"/>
            <a:stretch/>
          </p:blipFill>
          <p:spPr>
            <a:xfrm>
              <a:off x="1043607" y="1831442"/>
              <a:ext cx="3157501" cy="4693901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043608" y="1831443"/>
              <a:ext cx="3157501" cy="4693901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06237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106306"/>
            <a:ext cx="8289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100-летие </a:t>
            </a:r>
            <a:r>
              <a:rPr lang="ru-RU" sz="3000" b="1" kern="0" spc="3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образования </a:t>
            </a:r>
            <a:r>
              <a:rPr lang="ru-RU" sz="30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Татарской </a:t>
            </a:r>
            <a:r>
              <a:rPr lang="ru-RU" sz="3000" b="1" kern="0" spc="3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АССР – </a:t>
            </a:r>
            <a:r>
              <a:rPr lang="ru-RU" sz="30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2020 </a:t>
            </a:r>
            <a:r>
              <a:rPr lang="ru-RU" sz="3000" b="1" kern="0" spc="3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год </a:t>
            </a:r>
          </a:p>
        </p:txBody>
      </p:sp>
      <p:pic>
        <p:nvPicPr>
          <p:cNvPr id="13" name="Picture 11" descr="view_36m"/>
          <p:cNvPicPr>
            <a:picLocks noChangeAspect="1" noChangeArrowheads="1"/>
          </p:cNvPicPr>
          <p:nvPr/>
        </p:nvPicPr>
        <p:blipFill rotWithShape="1">
          <a:blip r:embed="rId2" cstate="print"/>
          <a:srcRect l="12855" r="3493"/>
          <a:stretch/>
        </p:blipFill>
        <p:spPr bwMode="auto">
          <a:xfrm>
            <a:off x="1331640" y="1253277"/>
            <a:ext cx="2160240" cy="2393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r="2839" b="38749"/>
          <a:stretch/>
        </p:blipFill>
        <p:spPr>
          <a:xfrm>
            <a:off x="455093" y="3574909"/>
            <a:ext cx="8827961" cy="1733145"/>
          </a:xfrm>
          <a:prstGeom prst="rect">
            <a:avLst/>
          </a:prstGeom>
          <a:effectLst>
            <a:reflection blurRad="152400" stA="45000" endPos="65000" dist="50800" dir="5400000" sy="-100000" algn="bl" rotWithShape="0"/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23" y="1234829"/>
            <a:ext cx="4464495" cy="284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87573"/>
            <a:ext cx="1373230" cy="1324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68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30867" y="396635"/>
            <a:ext cx="8449645" cy="1311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ru-RU" sz="4200" b="1" kern="0" spc="30" dirty="0" smtClean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  <a:endParaRPr lang="ru-RU" sz="4200" b="1" i="1" kern="0" dirty="0" smtClean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30867" y="3188378"/>
            <a:ext cx="8413133" cy="1615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ru-RU" sz="4200" b="1" kern="0" spc="30" dirty="0" smtClean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ИГЪТИБАРЫГЫЗ ӨЧЕН РӘХМӘТ!</a:t>
            </a:r>
            <a:endParaRPr lang="ru-RU" sz="4200" b="1" i="1" kern="0" dirty="0" smtClean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9662"/>
            <a:ext cx="1117967" cy="111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6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2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98" y="1931826"/>
            <a:ext cx="2729323" cy="164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83" y="135833"/>
            <a:ext cx="1139773" cy="113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4" y="3615535"/>
            <a:ext cx="6549868" cy="111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9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" name="Группа 2"/>
          <p:cNvGrpSpPr/>
          <p:nvPr/>
        </p:nvGrpSpPr>
        <p:grpSpPr>
          <a:xfrm>
            <a:off x="5637577" y="1983084"/>
            <a:ext cx="3527169" cy="3180954"/>
            <a:chOff x="5637577" y="1983084"/>
            <a:chExt cx="3527169" cy="3180954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 flipH="1">
              <a:off x="5637577" y="1983084"/>
              <a:ext cx="3254903" cy="3180954"/>
            </a:xfrm>
            <a:prstGeom prst="rightArrow">
              <a:avLst>
                <a:gd name="adj1" fmla="val 79306"/>
                <a:gd name="adj2" fmla="val 34004"/>
              </a:avLst>
            </a:prstGeom>
            <a:gradFill flip="none" rotWithShape="1">
              <a:gsLst>
                <a:gs pos="73000">
                  <a:schemeClr val="accent1">
                    <a:lumMod val="52000"/>
                    <a:lumOff val="48000"/>
                    <a:alpha val="29000"/>
                  </a:schemeClr>
                </a:gs>
                <a:gs pos="27000">
                  <a:schemeClr val="accent1">
                    <a:tint val="23500"/>
                    <a:satMod val="160000"/>
                    <a:alpha val="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6300192" y="2087956"/>
              <a:ext cx="2864554" cy="301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marL="171450" indent="-171450" defTabSz="1088205">
                <a:lnSpc>
                  <a:spcPct val="90000"/>
                </a:lnSpc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повышение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национально-государственного статуса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Татарстана</a:t>
              </a:r>
            </a:p>
            <a:p>
              <a:pPr marL="171450" indent="-171450" defTabSz="1088205">
                <a:lnSpc>
                  <a:spcPct val="90000"/>
                </a:lnSpc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решение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насущных научных проблем по истории,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мате-</a:t>
              </a:r>
              <a:r>
                <a:rPr lang="ru-RU" sz="1200" b="1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риальной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и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духовной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культуре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татарского народа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 народов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Татарстана,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не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ограничиваясь границами национальной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республики</a:t>
              </a:r>
            </a:p>
            <a:p>
              <a:pPr marL="171450" indent="-171450" defTabSz="1088205">
                <a:lnSpc>
                  <a:spcPct val="90000"/>
                </a:lnSpc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новые возможности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для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развития науки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 образования               в Татарстане, открытия 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вузов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 научно-исследовательских институтов</a:t>
              </a:r>
              <a:r>
                <a:rPr lang="ru-RU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ru-RU" sz="12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для подготовки кадров</a:t>
              </a:r>
              <a:endParaRPr lang="en-US" sz="1200" b="1" dirty="0">
                <a:solidFill>
                  <a:srgbClr val="45C1A4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845008" y="5147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Образование Академии наук Республики </a:t>
            </a:r>
            <a:r>
              <a:rPr lang="ru-RU" sz="2300" b="1" kern="0" spc="30" dirty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Татарстан</a:t>
            </a:r>
          </a:p>
          <a:p>
            <a:pPr algn="ctr"/>
            <a:r>
              <a:rPr lang="ru-RU" sz="23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в 1991 году</a:t>
            </a:r>
            <a:endParaRPr lang="ru-RU" sz="23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83568" y="144016"/>
            <a:ext cx="8280920" cy="3795886"/>
            <a:chOff x="1578186" y="388069"/>
            <a:chExt cx="6496142" cy="3057007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5902314" y="402663"/>
              <a:ext cx="2172014" cy="1528504"/>
            </a:xfrm>
            <a:custGeom>
              <a:avLst/>
              <a:gdLst>
                <a:gd name="T0" fmla="*/ 17104 w 1216"/>
                <a:gd name="T1" fmla="*/ 2439344 h 854"/>
                <a:gd name="T2" fmla="*/ 3466373 w 1216"/>
                <a:gd name="T3" fmla="*/ 2439344 h 8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16" h="854">
                  <a:moveTo>
                    <a:pt x="6" y="854"/>
                  </a:moveTo>
                  <a:cubicBezTo>
                    <a:pt x="0" y="63"/>
                    <a:pt x="1183" y="0"/>
                    <a:pt x="1216" y="854"/>
                  </a:cubicBezTo>
                </a:path>
              </a:pathLst>
            </a:custGeom>
            <a:noFill/>
            <a:ln w="114300" cap="flat">
              <a:solidFill>
                <a:srgbClr val="297F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6049703" y="948628"/>
              <a:ext cx="1877235" cy="959379"/>
            </a:xfrm>
            <a:custGeom>
              <a:avLst/>
              <a:gdLst>
                <a:gd name="T0" fmla="*/ 0 w 1000"/>
                <a:gd name="T1" fmla="*/ 1531075 h 509"/>
                <a:gd name="T2" fmla="*/ 1497964 w 1000"/>
                <a:gd name="T3" fmla="*/ 1528067 h 509"/>
                <a:gd name="T4" fmla="*/ 2995928 w 1000"/>
                <a:gd name="T5" fmla="*/ 1531075 h 509"/>
                <a:gd name="T6" fmla="*/ 1497964 w 1000"/>
                <a:gd name="T7" fmla="*/ 15040 h 509"/>
                <a:gd name="T8" fmla="*/ 1497964 w 1000"/>
                <a:gd name="T9" fmla="*/ 15040 h 509"/>
                <a:gd name="T10" fmla="*/ 0 w 1000"/>
                <a:gd name="T11" fmla="*/ 1531075 h 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0" h="509">
                  <a:moveTo>
                    <a:pt x="0" y="509"/>
                  </a:moveTo>
                  <a:cubicBezTo>
                    <a:pt x="500" y="508"/>
                    <a:pt x="500" y="508"/>
                    <a:pt x="500" y="508"/>
                  </a:cubicBezTo>
                  <a:cubicBezTo>
                    <a:pt x="1000" y="509"/>
                    <a:pt x="1000" y="509"/>
                    <a:pt x="1000" y="509"/>
                  </a:cubicBezTo>
                  <a:cubicBezTo>
                    <a:pt x="959" y="151"/>
                    <a:pt x="729" y="0"/>
                    <a:pt x="500" y="5"/>
                  </a:cubicBezTo>
                  <a:cubicBezTo>
                    <a:pt x="500" y="5"/>
                    <a:pt x="500" y="5"/>
                    <a:pt x="500" y="5"/>
                  </a:cubicBezTo>
                  <a:cubicBezTo>
                    <a:pt x="270" y="0"/>
                    <a:pt x="41" y="151"/>
                    <a:pt x="0" y="509"/>
                  </a:cubicBezTo>
                  <a:close/>
                </a:path>
              </a:pathLst>
            </a:custGeom>
            <a:solidFill>
              <a:srgbClr val="297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>
              <a:off x="1725665" y="959663"/>
              <a:ext cx="1878382" cy="959564"/>
            </a:xfrm>
            <a:custGeom>
              <a:avLst/>
              <a:gdLst>
                <a:gd name="T0" fmla="*/ 0 w 1000"/>
                <a:gd name="T1" fmla="*/ 1531075 h 509"/>
                <a:gd name="T2" fmla="*/ 1497964 w 1000"/>
                <a:gd name="T3" fmla="*/ 1528067 h 509"/>
                <a:gd name="T4" fmla="*/ 2995928 w 1000"/>
                <a:gd name="T5" fmla="*/ 1531075 h 509"/>
                <a:gd name="T6" fmla="*/ 1497964 w 1000"/>
                <a:gd name="T7" fmla="*/ 15040 h 509"/>
                <a:gd name="T8" fmla="*/ 1497964 w 1000"/>
                <a:gd name="T9" fmla="*/ 15040 h 509"/>
                <a:gd name="T10" fmla="*/ 0 w 1000"/>
                <a:gd name="T11" fmla="*/ 1531075 h 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0" h="509">
                  <a:moveTo>
                    <a:pt x="0" y="509"/>
                  </a:moveTo>
                  <a:cubicBezTo>
                    <a:pt x="500" y="508"/>
                    <a:pt x="500" y="508"/>
                    <a:pt x="500" y="508"/>
                  </a:cubicBezTo>
                  <a:cubicBezTo>
                    <a:pt x="1000" y="509"/>
                    <a:pt x="1000" y="509"/>
                    <a:pt x="1000" y="509"/>
                  </a:cubicBezTo>
                  <a:cubicBezTo>
                    <a:pt x="959" y="151"/>
                    <a:pt x="729" y="0"/>
                    <a:pt x="500" y="5"/>
                  </a:cubicBezTo>
                  <a:cubicBezTo>
                    <a:pt x="500" y="5"/>
                    <a:pt x="500" y="5"/>
                    <a:pt x="500" y="5"/>
                  </a:cubicBezTo>
                  <a:cubicBezTo>
                    <a:pt x="270" y="0"/>
                    <a:pt x="41" y="151"/>
                    <a:pt x="0" y="509"/>
                  </a:cubicBezTo>
                  <a:close/>
                </a:path>
              </a:pathLst>
            </a:custGeom>
            <a:solidFill>
              <a:srgbClr val="F49D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1578186" y="388069"/>
              <a:ext cx="2173342" cy="1528799"/>
            </a:xfrm>
            <a:custGeom>
              <a:avLst/>
              <a:gdLst>
                <a:gd name="T0" fmla="*/ 17104 w 1216"/>
                <a:gd name="T1" fmla="*/ 2439344 h 854"/>
                <a:gd name="T2" fmla="*/ 3466373 w 1216"/>
                <a:gd name="T3" fmla="*/ 2439344 h 8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16" h="854">
                  <a:moveTo>
                    <a:pt x="6" y="854"/>
                  </a:moveTo>
                  <a:cubicBezTo>
                    <a:pt x="0" y="63"/>
                    <a:pt x="1183" y="0"/>
                    <a:pt x="1216" y="854"/>
                  </a:cubicBezTo>
                </a:path>
              </a:pathLst>
            </a:custGeom>
            <a:noFill/>
            <a:ln w="114300" cap="flat">
              <a:solidFill>
                <a:srgbClr val="F49D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flipV="1">
              <a:off x="3740913" y="1916572"/>
              <a:ext cx="2172015" cy="1528504"/>
            </a:xfrm>
            <a:custGeom>
              <a:avLst/>
              <a:gdLst>
                <a:gd name="T0" fmla="*/ 17104 w 1216"/>
                <a:gd name="T1" fmla="*/ 2439344 h 854"/>
                <a:gd name="T2" fmla="*/ 3466373 w 1216"/>
                <a:gd name="T3" fmla="*/ 2439344 h 8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16" h="854">
                  <a:moveTo>
                    <a:pt x="6" y="854"/>
                  </a:moveTo>
                  <a:cubicBezTo>
                    <a:pt x="0" y="63"/>
                    <a:pt x="1183" y="0"/>
                    <a:pt x="1216" y="854"/>
                  </a:cubicBezTo>
                </a:path>
              </a:pathLst>
            </a:custGeom>
            <a:noFill/>
            <a:ln w="114300" cap="flat">
              <a:solidFill>
                <a:srgbClr val="9BBC5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341" r="2508" b="38549"/>
          <a:stretch/>
        </p:blipFill>
        <p:spPr>
          <a:xfrm>
            <a:off x="4036581" y="1059582"/>
            <a:ext cx="1623340" cy="172878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1156282" y="1149300"/>
            <a:ext cx="184858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НЕОБХОДИМОСТЬ </a:t>
            </a:r>
          </a:p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СОЗДАНИЯ </a:t>
            </a:r>
          </a:p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НАЦИОНАЛЬНОЙ </a:t>
            </a:r>
          </a:p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АКАДЕМИИ </a:t>
            </a:r>
            <a:endParaRPr kumimoji="0" lang="en-CA" sz="1300" b="1" i="0" u="none" strike="noStrike" kern="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Open Sans Light" pitchFamily="34" charset="0"/>
              <a:cs typeface="Arial" pitchFamily="34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6830397" y="1159173"/>
            <a:ext cx="155802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ЗНАЧЕНИЕ </a:t>
            </a:r>
          </a:p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ДЛЯ НАУКИ </a:t>
            </a:r>
          </a:p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Open Sans Light" pitchFamily="34" charset="0"/>
                <a:cs typeface="Arial" pitchFamily="34" charset="0"/>
              </a:rPr>
              <a:t>И РЕСПУБЛИКИ</a:t>
            </a:r>
            <a:endParaRPr kumimoji="0" lang="en-CA" sz="1400" b="1" i="0" u="none" strike="noStrike" kern="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Open Sans Light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85049" y="1983084"/>
            <a:ext cx="3254903" cy="3180954"/>
            <a:chOff x="885049" y="1983084"/>
            <a:chExt cx="3254903" cy="3180954"/>
          </a:xfrm>
        </p:grpSpPr>
        <p:sp>
          <p:nvSpPr>
            <p:cNvPr id="51" name="AutoShape 3"/>
            <p:cNvSpPr>
              <a:spLocks noChangeArrowheads="1"/>
            </p:cNvSpPr>
            <p:nvPr/>
          </p:nvSpPr>
          <p:spPr bwMode="gray">
            <a:xfrm>
              <a:off x="885049" y="1983084"/>
              <a:ext cx="3254903" cy="3180954"/>
            </a:xfrm>
            <a:prstGeom prst="rightArrow">
              <a:avLst>
                <a:gd name="adj1" fmla="val 79306"/>
                <a:gd name="adj2" fmla="val 34004"/>
              </a:avLst>
            </a:prstGeom>
            <a:gradFill flip="none" rotWithShape="1">
              <a:gsLst>
                <a:gs pos="73000">
                  <a:schemeClr val="accent1">
                    <a:lumMod val="52000"/>
                    <a:lumOff val="48000"/>
                    <a:alpha val="29000"/>
                  </a:schemeClr>
                </a:gs>
                <a:gs pos="27000">
                  <a:schemeClr val="accent1">
                    <a:tint val="23500"/>
                    <a:satMod val="160000"/>
                    <a:alpha val="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971600" y="2300555"/>
              <a:ext cx="2448272" cy="243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marL="171450" indent="-171450" defTabSz="1088205"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сохранить </a:t>
              </a: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научные кадры</a:t>
              </a:r>
            </a:p>
            <a:p>
              <a:pPr marL="171450" indent="-171450" defTabSz="1088205"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поднять </a:t>
              </a:r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уровень фундаментальных </a:t>
              </a: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знаний</a:t>
              </a:r>
            </a:p>
            <a:p>
              <a:pPr marL="171450" indent="-171450" defTabSz="1088205">
                <a:spcAft>
                  <a:spcPts val="1200"/>
                </a:spcAft>
                <a:buFont typeface="Wingdings" pitchFamily="2" charset="2"/>
                <a:buChar char="ü"/>
                <a:defRPr/>
              </a:pP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усилить </a:t>
              </a:r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их роль </a:t>
              </a: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               в социально-</a:t>
              </a:r>
              <a:r>
                <a:rPr lang="ru-RU" sz="1500" b="1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экономи</a:t>
              </a: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-ческой </a:t>
              </a:r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 духовной жизни </a:t>
              </a:r>
              <a:r>
                <a:rPr lang="ru-RU" sz="15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республики</a:t>
              </a:r>
              <a:endParaRPr lang="en-US" sz="1500" b="1" dirty="0">
                <a:solidFill>
                  <a:srgbClr val="45C1A4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63" y="2787774"/>
            <a:ext cx="1716265" cy="174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8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46" name="Прямоугольник 45"/>
          <p:cNvSpPr/>
          <p:nvPr/>
        </p:nvSpPr>
        <p:spPr>
          <a:xfrm>
            <a:off x="1039983" y="2017619"/>
            <a:ext cx="7564465" cy="3068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7306" b="10981"/>
          <a:stretch/>
        </p:blipFill>
        <p:spPr>
          <a:xfrm>
            <a:off x="3526971" y="2076827"/>
            <a:ext cx="880690" cy="1189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5280" r="12228" b="11914"/>
          <a:stretch/>
        </p:blipFill>
        <p:spPr>
          <a:xfrm>
            <a:off x="5004048" y="2096132"/>
            <a:ext cx="925009" cy="1304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-1979" r="5898" b="1810"/>
          <a:stretch/>
        </p:blipFill>
        <p:spPr>
          <a:xfrm>
            <a:off x="6445074" y="2102250"/>
            <a:ext cx="870936" cy="128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17438" r="21900" b="14462"/>
          <a:stretch/>
        </p:blipFill>
        <p:spPr>
          <a:xfrm>
            <a:off x="7277118" y="2161359"/>
            <a:ext cx="1216600" cy="175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1039983" y="585229"/>
            <a:ext cx="1371777" cy="1448349"/>
            <a:chOff x="1080454" y="502320"/>
            <a:chExt cx="2052796" cy="2167384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639" y="502320"/>
              <a:ext cx="1273603" cy="17627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TextBox 65"/>
            <p:cNvSpPr txBox="1"/>
            <p:nvPr/>
          </p:nvSpPr>
          <p:spPr>
            <a:xfrm>
              <a:off x="1080454" y="2289731"/>
              <a:ext cx="2052796" cy="37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Н.И. Лобачевский</a:t>
              </a:r>
              <a:endParaRPr lang="ru-RU" sz="1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3230327" y="664392"/>
            <a:ext cx="2626722" cy="22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29" y="2202452"/>
            <a:ext cx="1148284" cy="150425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"/>
          <a:stretch/>
        </p:blipFill>
        <p:spPr>
          <a:xfrm>
            <a:off x="6984093" y="664392"/>
            <a:ext cx="1941613" cy="131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69" y="2845829"/>
            <a:ext cx="913480" cy="1212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69728"/>
            <a:ext cx="914480" cy="1165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2055255"/>
            <a:ext cx="879832" cy="116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-4947" r="214" b="-3511"/>
          <a:stretch/>
        </p:blipFill>
        <p:spPr>
          <a:xfrm>
            <a:off x="2852781" y="2948441"/>
            <a:ext cx="901294" cy="1204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1"/>
          <a:stretch/>
        </p:blipFill>
        <p:spPr>
          <a:xfrm>
            <a:off x="6762618" y="4010885"/>
            <a:ext cx="1676885" cy="10806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7" b="5517"/>
          <a:stretch/>
        </p:blipFill>
        <p:spPr>
          <a:xfrm>
            <a:off x="1263970" y="3973132"/>
            <a:ext cx="1356052" cy="10170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17"/>
          <a:srcRect t="20341" b="23019"/>
          <a:stretch/>
        </p:blipFill>
        <p:spPr>
          <a:xfrm>
            <a:off x="3478658" y="4010885"/>
            <a:ext cx="2582151" cy="101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40"/>
          <p:cNvSpPr/>
          <p:nvPr/>
        </p:nvSpPr>
        <p:spPr>
          <a:xfrm>
            <a:off x="1834897" y="160214"/>
            <a:ext cx="6050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4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ИСТОРИЯ НАУКИ В ТАТАРСТАНЕ</a:t>
            </a:r>
            <a:endParaRPr lang="ru-RU" sz="24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39753" y="723988"/>
            <a:ext cx="4608512" cy="105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ru-RU" sz="1600" b="1" kern="0" spc="30" dirty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КАЗАНСКИЙ ИМПЕРАТОРСКИЙ УНИВЕРСИТЕТ</a:t>
            </a:r>
          </a:p>
          <a:p>
            <a:pPr lvl="0" algn="ctr">
              <a:lnSpc>
                <a:spcPct val="120000"/>
              </a:lnSpc>
            </a:pPr>
            <a:r>
              <a:rPr lang="ru-RU" sz="16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(образован в 1804 году)</a:t>
            </a:r>
            <a:endParaRPr lang="ru-RU" sz="16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1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890502" y="51470"/>
            <a:ext cx="8136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4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КАЗАНСКИЕ АКАДЕМИЧЕСКИЕ ШКОЛЫ</a:t>
            </a:r>
            <a:endParaRPr lang="ru-RU" sz="24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b="10285"/>
          <a:stretch/>
        </p:blipFill>
        <p:spPr>
          <a:xfrm>
            <a:off x="3131840" y="3634257"/>
            <a:ext cx="2448272" cy="1399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8" b="5944"/>
          <a:stretch/>
        </p:blipFill>
        <p:spPr>
          <a:xfrm>
            <a:off x="3289860" y="2376480"/>
            <a:ext cx="2136275" cy="13049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60" b="9886"/>
          <a:stretch/>
        </p:blipFill>
        <p:spPr>
          <a:xfrm>
            <a:off x="6050236" y="555526"/>
            <a:ext cx="2554212" cy="15461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621903"/>
            <a:ext cx="864096" cy="12942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2" name="TextBox 61"/>
          <p:cNvSpPr txBox="1"/>
          <p:nvPr/>
        </p:nvSpPr>
        <p:spPr>
          <a:xfrm>
            <a:off x="1294176" y="1906065"/>
            <a:ext cx="15496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Е.К. </a:t>
            </a:r>
            <a:r>
              <a:rPr lang="ru-RU" sz="10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Завойский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" b="-1"/>
          <a:stretch/>
        </p:blipFill>
        <p:spPr>
          <a:xfrm>
            <a:off x="1654973" y="3736848"/>
            <a:ext cx="857972" cy="10797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1403648" y="482050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С.А. </a:t>
            </a:r>
            <a:r>
              <a:rPr lang="ru-RU" sz="10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Альтшулер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4223" r="5534" b="16859"/>
          <a:stretch/>
        </p:blipFill>
        <p:spPr>
          <a:xfrm>
            <a:off x="7692732" y="2186122"/>
            <a:ext cx="911716" cy="1101148"/>
          </a:xfrm>
          <a:prstGeom prst="rect">
            <a:avLst/>
          </a:prstGeom>
          <a:effectLst/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1147" r="13117" b="33787"/>
          <a:stretch/>
        </p:blipFill>
        <p:spPr>
          <a:xfrm>
            <a:off x="6143215" y="3607174"/>
            <a:ext cx="851076" cy="1212240"/>
          </a:xfrm>
          <a:prstGeom prst="rect">
            <a:avLst/>
          </a:prstGeom>
          <a:effectLst/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 b="7956"/>
          <a:stretch/>
        </p:blipFill>
        <p:spPr>
          <a:xfrm>
            <a:off x="7692732" y="3606619"/>
            <a:ext cx="911716" cy="1212794"/>
          </a:xfrm>
          <a:prstGeom prst="rect">
            <a:avLst/>
          </a:prstGeom>
          <a:effectLst/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24"/>
          <a:stretch/>
        </p:blipFill>
        <p:spPr>
          <a:xfrm>
            <a:off x="6143215" y="2187355"/>
            <a:ext cx="851076" cy="1099915"/>
          </a:xfrm>
          <a:prstGeom prst="rect">
            <a:avLst/>
          </a:prstGeom>
          <a:effectLst/>
        </p:spPr>
      </p:pic>
      <p:sp>
        <p:nvSpPr>
          <p:cNvPr id="69" name="TextBox 68"/>
          <p:cNvSpPr txBox="1"/>
          <p:nvPr/>
        </p:nvSpPr>
        <p:spPr>
          <a:xfrm>
            <a:off x="5868144" y="3274217"/>
            <a:ext cx="14191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Н.Н. Зинин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28054" y="3274217"/>
            <a:ext cx="14644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А.М. Бутлеров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12160" y="4820501"/>
            <a:ext cx="1118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Г.Х. </a:t>
            </a:r>
            <a:r>
              <a:rPr lang="ru-RU" sz="10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Камай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452320" y="4819413"/>
            <a:ext cx="13820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А.Н. Пудовик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4398" r="2147" b="8239"/>
          <a:stretch/>
        </p:blipFill>
        <p:spPr>
          <a:xfrm>
            <a:off x="3337418" y="621903"/>
            <a:ext cx="2170685" cy="1465476"/>
          </a:xfrm>
          <a:prstGeom prst="rect">
            <a:avLst/>
          </a:prstGeom>
          <a:effectLst/>
        </p:spPr>
      </p:pic>
      <p:sp>
        <p:nvSpPr>
          <p:cNvPr id="74" name="TextBox 73"/>
          <p:cNvSpPr txBox="1"/>
          <p:nvPr/>
        </p:nvSpPr>
        <p:spPr>
          <a:xfrm>
            <a:off x="3240719" y="2084197"/>
            <a:ext cx="23393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А.Е. Арбузов и Б.А. Арбузов 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331640" y="3452349"/>
            <a:ext cx="1368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Н.Г. Чеботарёв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" b="7282"/>
          <a:stretch/>
        </p:blipFill>
        <p:spPr>
          <a:xfrm>
            <a:off x="1630903" y="2331473"/>
            <a:ext cx="864096" cy="10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0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/>
          <p:cNvSpPr>
            <a:spLocks noChangeArrowheads="1"/>
          </p:cNvSpPr>
          <p:nvPr/>
        </p:nvSpPr>
        <p:spPr bwMode="gray">
          <a:xfrm>
            <a:off x="819678" y="1419622"/>
            <a:ext cx="8113080" cy="2652374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BDBFB9"/>
              </a:gs>
              <a:gs pos="100000">
                <a:srgbClr val="ECF0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gray">
          <a:xfrm>
            <a:off x="1051763" y="339502"/>
            <a:ext cx="7696701" cy="9721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Региональные Академии </a:t>
            </a: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наук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980234" y="3009209"/>
            <a:ext cx="1840239" cy="1578765"/>
            <a:chOff x="4272" y="2823"/>
            <a:chExt cx="973" cy="1113"/>
          </a:xfrm>
        </p:grpSpPr>
        <p:sp>
          <p:nvSpPr>
            <p:cNvPr id="69639" name="Oval 7"/>
            <p:cNvSpPr>
              <a:spLocks noChangeArrowheads="1"/>
            </p:cNvSpPr>
            <p:nvPr/>
          </p:nvSpPr>
          <p:spPr bwMode="gray">
            <a:xfrm>
              <a:off x="4368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9643" name="Picture 11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999034" y="3009208"/>
            <a:ext cx="1840239" cy="1578765"/>
            <a:chOff x="3024" y="2823"/>
            <a:chExt cx="973" cy="1113"/>
          </a:xfrm>
        </p:grpSpPr>
        <p:sp>
          <p:nvSpPr>
            <p:cNvPr id="69646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7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8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49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9650" name="Picture 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017834" y="3009208"/>
            <a:ext cx="1840239" cy="1578765"/>
            <a:chOff x="1776" y="2823"/>
            <a:chExt cx="973" cy="1113"/>
          </a:xfrm>
        </p:grpSpPr>
        <p:sp>
          <p:nvSpPr>
            <p:cNvPr id="69653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ECF0F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54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55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56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9657" name="Picture 2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055684" y="3009208"/>
            <a:ext cx="1868606" cy="1578765"/>
            <a:chOff x="540" y="2823"/>
            <a:chExt cx="988" cy="1113"/>
          </a:xfrm>
        </p:grpSpPr>
        <p:sp>
          <p:nvSpPr>
            <p:cNvPr id="69660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E8EDF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61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62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85001"/>
                  </a:schemeClr>
                </a:gs>
                <a:gs pos="100000">
                  <a:schemeClr val="accent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663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50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9664" name="Picture 32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65" name="Text Box 33"/>
            <p:cNvSpPr txBox="1">
              <a:spLocks noChangeArrowheads="1"/>
            </p:cNvSpPr>
            <p:nvPr/>
          </p:nvSpPr>
          <p:spPr bwMode="gray">
            <a:xfrm>
              <a:off x="540" y="3001"/>
              <a:ext cx="945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chemeClr val="tx2">
                      <a:lumMod val="50000"/>
                    </a:schemeClr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Академия наук Республики Татарстан</a:t>
              </a:r>
              <a:endParaRPr lang="ru-RU" sz="1500" b="1" dirty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 Box 33"/>
          <p:cNvSpPr txBox="1">
            <a:spLocks noChangeArrowheads="1"/>
          </p:cNvSpPr>
          <p:nvPr/>
        </p:nvSpPr>
        <p:spPr bwMode="gray">
          <a:xfrm>
            <a:off x="3055948" y="3261236"/>
            <a:ext cx="17872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Академия наук Республики Башкортостан</a:t>
            </a:r>
            <a:endParaRPr lang="ru-RU" sz="1500" dirty="0" smtClean="0"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gray">
          <a:xfrm>
            <a:off x="5056212" y="3261236"/>
            <a:ext cx="178728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Академия наук Республики Саха (Якутия)</a:t>
            </a:r>
            <a:endParaRPr lang="ru-RU" sz="1500" b="1" dirty="0"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gray">
          <a:xfrm>
            <a:off x="6985038" y="3261236"/>
            <a:ext cx="178728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Академия наук Чеченской Республики</a:t>
            </a:r>
            <a:endParaRPr lang="ru-RU" sz="1500" b="1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75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295846" y="33468"/>
            <a:ext cx="7416800" cy="43219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87625" y="123478"/>
            <a:ext cx="7318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резиденты </a:t>
            </a:r>
          </a:p>
          <a:p>
            <a:pPr algn="ctr"/>
            <a:r>
              <a:rPr lang="ru-RU" sz="2800" b="1" kern="0" spc="30" dirty="0" smtClean="0">
                <a:ln w="3175">
                  <a:solidFill>
                    <a:srgbClr val="72A376">
                      <a:lumMod val="75000"/>
                    </a:srgbClr>
                  </a:solidFill>
                </a:ln>
                <a:solidFill>
                  <a:srgbClr val="72A37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Академии наук Республики Татарстан</a:t>
            </a:r>
            <a:endParaRPr lang="ru-RU" sz="2800" b="1" kern="0" spc="30" dirty="0">
              <a:ln w="3175">
                <a:solidFill>
                  <a:srgbClr val="72A376">
                    <a:lumMod val="75000"/>
                  </a:srgbClr>
                </a:solidFill>
              </a:ln>
              <a:solidFill>
                <a:srgbClr val="72A37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97"/>
          <p:cNvSpPr>
            <a:spLocks noChangeArrowheads="1"/>
          </p:cNvSpPr>
          <p:nvPr/>
        </p:nvSpPr>
        <p:spPr bwMode="auto">
          <a:xfrm>
            <a:off x="1745562" y="3973284"/>
            <a:ext cx="2778096" cy="104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Мансур </a:t>
            </a:r>
            <a:r>
              <a:rPr lang="ru-RU" sz="1600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Хасанович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ХАСАНОВ </a:t>
            </a:r>
          </a:p>
          <a:p>
            <a:pPr algn="ctr">
              <a:spcBef>
                <a:spcPts val="200"/>
              </a:spcBef>
            </a:pPr>
            <a:r>
              <a:rPr lang="ru-RU" sz="14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(первый президент АН РТ,  1991-2006 гг.)</a:t>
            </a:r>
            <a:endParaRPr lang="ru-RU" sz="14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97"/>
          <p:cNvSpPr>
            <a:spLocks noChangeArrowheads="1"/>
          </p:cNvSpPr>
          <p:nvPr/>
        </p:nvSpPr>
        <p:spPr bwMode="auto">
          <a:xfrm>
            <a:off x="5078826" y="3978711"/>
            <a:ext cx="3168351" cy="104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Ахмет</a:t>
            </a:r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Мазгарович</a:t>
            </a:r>
            <a:endParaRPr lang="ru-RU" sz="1600" b="1" dirty="0" smtClean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 МАЗГАРОВ </a:t>
            </a:r>
          </a:p>
          <a:p>
            <a:pPr algn="ctr">
              <a:spcBef>
                <a:spcPts val="200"/>
              </a:spcBef>
            </a:pPr>
            <a:r>
              <a:rPr lang="ru-RU" sz="14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(президент АН РТ, </a:t>
            </a:r>
          </a:p>
          <a:p>
            <a:pPr algn="ctr"/>
            <a:r>
              <a:rPr lang="ru-RU" sz="1400" b="1" dirty="0" smtClean="0">
                <a:solidFill>
                  <a:srgbClr val="527E56"/>
                </a:solidFill>
                <a:latin typeface="Arial" pitchFamily="34" charset="0"/>
                <a:cs typeface="Arial" pitchFamily="34" charset="0"/>
              </a:rPr>
              <a:t>2006-2014 гг.)</a:t>
            </a:r>
            <a:endParaRPr lang="ru-RU" sz="1400" b="1" dirty="0">
              <a:solidFill>
                <a:srgbClr val="527E5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4" name="Рисунок 13" descr="Хасанов2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641" t="2403" r="733" b="6692"/>
          <a:stretch/>
        </p:blipFill>
        <p:spPr>
          <a:xfrm>
            <a:off x="2273620" y="1491479"/>
            <a:ext cx="1721978" cy="237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1" b="6485"/>
          <a:stretch/>
        </p:blipFill>
        <p:spPr>
          <a:xfrm>
            <a:off x="5802012" y="1491480"/>
            <a:ext cx="1721978" cy="237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5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07504" y="80924"/>
            <a:ext cx="648072" cy="5083114"/>
            <a:chOff x="187002" y="2045"/>
            <a:chExt cx="874100" cy="685595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/>
            <a:srcRect t="-1" b="1429"/>
            <a:stretch/>
          </p:blipFill>
          <p:spPr bwMode="auto">
            <a:xfrm>
              <a:off x="395537" y="881335"/>
              <a:ext cx="471321" cy="5976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9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"/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82"/>
            <a:stretch/>
          </p:blipFill>
          <p:spPr>
            <a:xfrm>
              <a:off x="187002" y="2045"/>
              <a:ext cx="874100" cy="851645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9" name="Группа 1"/>
          <p:cNvGrpSpPr/>
          <p:nvPr/>
        </p:nvGrpSpPr>
        <p:grpSpPr>
          <a:xfrm>
            <a:off x="7308304" y="123478"/>
            <a:ext cx="1700204" cy="4881280"/>
            <a:chOff x="6515671" y="1339222"/>
            <a:chExt cx="1728737" cy="4963198"/>
          </a:xfrm>
        </p:grpSpPr>
        <p:pic>
          <p:nvPicPr>
            <p:cNvPr id="20" name="Picture 9" descr="ИПИ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71" y="5301208"/>
              <a:ext cx="1728737" cy="100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археологи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71" y="3212976"/>
              <a:ext cx="1728737" cy="928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phpthumb&amp;w=722&amp;h=270&amp;zc=1&amp;far=C&amp;q=90&amp;src=%2Fassets%2Fgallery%2F1%2F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71" y="1339222"/>
              <a:ext cx="1728737" cy="88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g-20150122151232-95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71" y="2276872"/>
              <a:ext cx="1728737" cy="902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5" descr="img-20140616090455-38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71" y="4182950"/>
              <a:ext cx="1728737" cy="104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115616" y="823615"/>
            <a:ext cx="5976664" cy="405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Институт языка, литературы и искусства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             имени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 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Г. Ибрагимова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Институт 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татарской энциклопедии и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регионоведения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Институт 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археологии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им. А.Х. </a:t>
            </a:r>
            <a:r>
              <a:rPr lang="ru-RU" altLang="ru-RU" sz="1700" b="1" dirty="0" err="1" smtClean="0">
                <a:solidFill>
                  <a:srgbClr val="527E56"/>
                </a:solidFill>
                <a:cs typeface="Arial" pitchFamily="34" charset="0"/>
              </a:rPr>
              <a:t>Халикова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 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Институт 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прикладной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семиотики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Институт 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проблем экологии и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недропользования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Институт 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перспективных прикладных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исследований</a:t>
            </a: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Центр </a:t>
            </a:r>
            <a:r>
              <a:rPr lang="ru-RU" altLang="ru-RU" sz="1700" b="1" dirty="0" err="1">
                <a:solidFill>
                  <a:srgbClr val="527E56"/>
                </a:solidFill>
                <a:cs typeface="Arial" pitchFamily="34" charset="0"/>
              </a:rPr>
              <a:t>исламоведческих</a:t>
            </a:r>
            <a:r>
              <a:rPr lang="ru-RU" altLang="ru-RU" sz="1700" b="1" dirty="0">
                <a:solidFill>
                  <a:srgbClr val="527E56"/>
                </a:solidFill>
                <a:cs typeface="Arial" pitchFamily="34" charset="0"/>
              </a:rPr>
              <a:t> </a:t>
            </a: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исследований</a:t>
            </a: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Центр семьи и демографии</a:t>
            </a: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ru-RU" altLang="ru-RU" sz="1700" b="1" dirty="0" smtClean="0">
                <a:solidFill>
                  <a:srgbClr val="527E56"/>
                </a:solidFill>
                <a:cs typeface="Arial" pitchFamily="34" charset="0"/>
              </a:rPr>
              <a:t>Центр астрофизики</a:t>
            </a:r>
            <a:endParaRPr lang="ru-RU" altLang="ru-RU" sz="1700" b="1" dirty="0">
              <a:solidFill>
                <a:srgbClr val="527E56"/>
              </a:solidFill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6330" y="168489"/>
            <a:ext cx="6765990" cy="82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2600" b="1" kern="0" spc="3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Институты и Центры Академии наук</a:t>
            </a:r>
          </a:p>
          <a:p>
            <a:pPr lvl="0" algn="ctr">
              <a:spcAft>
                <a:spcPts val="600"/>
              </a:spcAft>
            </a:pPr>
            <a:endParaRPr lang="ru-RU" sz="1600" b="1" kern="0" spc="3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вердый перепле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4339</TotalTime>
  <Words>1059</Words>
  <Application>Microsoft Office PowerPoint</Application>
  <PresentationFormat>Экран (16:9)</PresentationFormat>
  <Paragraphs>222</Paragraphs>
  <Slides>34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Твердый переплет</vt:lpstr>
      <vt:lpstr>3_Твердый переплет</vt:lpstr>
      <vt:lpstr>1_Custom Design</vt:lpstr>
      <vt:lpstr>7_Office Theme</vt:lpstr>
      <vt:lpstr>2_Custom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Институт археологии им. А.Х. Халикова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Академия наук РТ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форум «Роль научно-исследовательских институтов в становлении и развитии гуманитарных знаний» «ИЯЛИ-75!»</dc:title>
  <dc:creator>Зарипова Ляйсан Эротовна</dc:creator>
  <cp:lastModifiedBy>Зарипова Ляйсан Эротовна</cp:lastModifiedBy>
  <cp:revision>528</cp:revision>
  <cp:lastPrinted>2016-09-09T11:05:19Z</cp:lastPrinted>
  <dcterms:created xsi:type="dcterms:W3CDTF">2015-05-26T05:35:33Z</dcterms:created>
  <dcterms:modified xsi:type="dcterms:W3CDTF">2016-09-29T10:54:07Z</dcterms:modified>
</cp:coreProperties>
</file>